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9" r:id="rId4"/>
    <p:sldId id="291" r:id="rId5"/>
    <p:sldId id="292" r:id="rId6"/>
    <p:sldId id="293" r:id="rId7"/>
    <p:sldId id="294" r:id="rId8"/>
    <p:sldId id="266" r:id="rId9"/>
    <p:sldId id="267" r:id="rId10"/>
    <p:sldId id="296" r:id="rId11"/>
    <p:sldId id="308" r:id="rId12"/>
    <p:sldId id="269" r:id="rId13"/>
    <p:sldId id="298" r:id="rId14"/>
    <p:sldId id="297" r:id="rId15"/>
    <p:sldId id="270" r:id="rId16"/>
    <p:sldId id="278" r:id="rId17"/>
    <p:sldId id="302" r:id="rId18"/>
    <p:sldId id="303" r:id="rId19"/>
    <p:sldId id="304" r:id="rId20"/>
    <p:sldId id="305" r:id="rId21"/>
    <p:sldId id="306" r:id="rId22"/>
    <p:sldId id="307" r:id="rId23"/>
    <p:sldId id="288" r:id="rId24"/>
  </p:sldIdLst>
  <p:sldSz cx="18288000" cy="10287000"/>
  <p:notesSz cx="6858000" cy="9144000"/>
  <p:embeddedFontLst>
    <p:embeddedFont>
      <p:font typeface="Lato Bold Italics" panose="020B0604020202020204" charset="0"/>
      <p:regular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Open Sans Bold" panose="020B0806030504020204" charset="0"/>
      <p:regular r:id="rId30"/>
    </p:embeddedFont>
    <p:embeddedFont>
      <p:font typeface="Open Sans Semi-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AC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E8C335-259E-437A-BA92-4D8A061C6589}" v="8" dt="2025-11-21T16:03:13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font" Target="fonts/font2.fntdata" Id="rId26" /><Relationship Type="http://schemas.openxmlformats.org/officeDocument/2006/relationships/customXml" Target="../customXml/item2.xml" Id="rId39" /><Relationship Type="http://schemas.openxmlformats.org/officeDocument/2006/relationships/slide" Target="slides/slide20.xml" Id="rId21" /><Relationship Type="http://schemas.openxmlformats.org/officeDocument/2006/relationships/theme" Target="theme/theme1.xml" Id="rId34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font" Target="fonts/font1.fntdata" Id="rId25" /><Relationship Type="http://schemas.openxmlformats.org/officeDocument/2006/relationships/viewProps" Target="viewProps.xml" Id="rId33" /><Relationship Type="http://schemas.openxmlformats.org/officeDocument/2006/relationships/customXml" Target="../customXml/item1.xml" Id="rId38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font" Target="fonts/font5.fntdata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presProps" Target="presProps.xml" Id="rId32" /><Relationship Type="http://schemas.microsoft.com/office/2015/10/relationships/revisionInfo" Target="revisionInfo.xml" Id="rId37" /><Relationship Type="http://schemas.openxmlformats.org/officeDocument/2006/relationships/customXml" Target="../customXml/item3.xml" Id="rId40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font" Target="fonts/font4.fntdata" Id="rId28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font" Target="fonts/font7.fntdata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font" Target="fonts/font3.fntdata" Id="rId27" /><Relationship Type="http://schemas.openxmlformats.org/officeDocument/2006/relationships/font" Target="fonts/font6.fntdata" Id="rId30" /><Relationship Type="http://schemas.openxmlformats.org/officeDocument/2006/relationships/tableStyles" Target="tableStyles.xml" Id="rId35" /><Relationship Type="http://schemas.openxmlformats.org/officeDocument/2006/relationships/slide" Target="slides/slide7.xml" Id="rId8" /><Relationship Type="http://schemas.openxmlformats.org/officeDocument/2006/relationships/slide" Target="slides/slide2.xml" Id="rId3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stephenmorgan.org.uk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10951" y="4624074"/>
            <a:ext cx="18239333" cy="1845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 b="1" dirty="0">
                <a:solidFill>
                  <a:srgbClr val="1CABB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UK Parliament Week 2025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24200" y="6469387"/>
            <a:ext cx="11827222" cy="1292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 b="1" dirty="0">
                <a:solidFill>
                  <a:srgbClr val="1CABB0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With Stephen Morgan 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665B5-D923-D197-FAB9-48F7FC7F4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400" y="266700"/>
            <a:ext cx="4648200" cy="3399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680F06-FE88-E3FA-0E62-DED080327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51" y="114300"/>
            <a:ext cx="6238875" cy="14954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37FF3A-7B10-B8E6-7449-6B2D60B91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C1092D2-8DEC-EEEA-92EB-D9063256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FE84199-21E9-FB1C-4E6D-6D600C749AB5}"/>
              </a:ext>
            </a:extLst>
          </p:cNvPr>
          <p:cNvSpPr txBox="1"/>
          <p:nvPr/>
        </p:nvSpPr>
        <p:spPr>
          <a:xfrm>
            <a:off x="994533" y="1201392"/>
            <a:ext cx="7726383" cy="12477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8100" b="1" dirty="0">
                <a:latin typeface="+mj-lt"/>
                <a:ea typeface="+mj-ea"/>
                <a:cs typeface="+mj-cs"/>
                <a:sym typeface="Open Sans Bold"/>
              </a:rPr>
              <a:t>Stephen Morgan MP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100" b="1" dirty="0">
              <a:latin typeface="+mj-lt"/>
              <a:ea typeface="+mj-ea"/>
              <a:cs typeface="+mj-cs"/>
              <a:sym typeface="Open Sans Bold"/>
            </a:endParaRP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C58F1A56-18F0-6FFF-2D89-D5685E74D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5212080"/>
              <a:gd name="connsiteY0" fmla="*/ 0 h 27432"/>
              <a:gd name="connsiteX1" fmla="*/ 599389 w 5212080"/>
              <a:gd name="connsiteY1" fmla="*/ 0 h 27432"/>
              <a:gd name="connsiteX2" fmla="*/ 1198778 w 5212080"/>
              <a:gd name="connsiteY2" fmla="*/ 0 h 27432"/>
              <a:gd name="connsiteX3" fmla="*/ 1954530 w 5212080"/>
              <a:gd name="connsiteY3" fmla="*/ 0 h 27432"/>
              <a:gd name="connsiteX4" fmla="*/ 2501798 w 5212080"/>
              <a:gd name="connsiteY4" fmla="*/ 0 h 27432"/>
              <a:gd name="connsiteX5" fmla="*/ 3049067 w 5212080"/>
              <a:gd name="connsiteY5" fmla="*/ 0 h 27432"/>
              <a:gd name="connsiteX6" fmla="*/ 3700577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664812 w 5212080"/>
              <a:gd name="connsiteY10" fmla="*/ 27432 h 27432"/>
              <a:gd name="connsiteX11" fmla="*/ 4117543 w 5212080"/>
              <a:gd name="connsiteY11" fmla="*/ 27432 h 27432"/>
              <a:gd name="connsiteX12" fmla="*/ 3466033 w 5212080"/>
              <a:gd name="connsiteY12" fmla="*/ 27432 h 27432"/>
              <a:gd name="connsiteX13" fmla="*/ 2918765 w 5212080"/>
              <a:gd name="connsiteY13" fmla="*/ 27432 h 27432"/>
              <a:gd name="connsiteX14" fmla="*/ 2423617 w 5212080"/>
              <a:gd name="connsiteY14" fmla="*/ 27432 h 27432"/>
              <a:gd name="connsiteX15" fmla="*/ 1772107 w 5212080"/>
              <a:gd name="connsiteY15" fmla="*/ 27432 h 27432"/>
              <a:gd name="connsiteX16" fmla="*/ 1120597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2080" h="27432" fill="none" extrusionOk="0">
                <a:moveTo>
                  <a:pt x="0" y="0"/>
                </a:moveTo>
                <a:cubicBezTo>
                  <a:pt x="128838" y="-11329"/>
                  <a:pt x="306779" y="5198"/>
                  <a:pt x="599389" y="0"/>
                </a:cubicBezTo>
                <a:cubicBezTo>
                  <a:pt x="891999" y="-5198"/>
                  <a:pt x="916635" y="-24425"/>
                  <a:pt x="1198778" y="0"/>
                </a:cubicBezTo>
                <a:cubicBezTo>
                  <a:pt x="1480921" y="24425"/>
                  <a:pt x="1761605" y="-17440"/>
                  <a:pt x="1954530" y="0"/>
                </a:cubicBezTo>
                <a:cubicBezTo>
                  <a:pt x="2147455" y="17440"/>
                  <a:pt x="2239112" y="-16223"/>
                  <a:pt x="2501798" y="0"/>
                </a:cubicBezTo>
                <a:cubicBezTo>
                  <a:pt x="2764484" y="16223"/>
                  <a:pt x="2838074" y="12987"/>
                  <a:pt x="3049067" y="0"/>
                </a:cubicBezTo>
                <a:cubicBezTo>
                  <a:pt x="3260060" y="-12987"/>
                  <a:pt x="3470388" y="-15138"/>
                  <a:pt x="3700577" y="0"/>
                </a:cubicBezTo>
                <a:cubicBezTo>
                  <a:pt x="3930766" y="15138"/>
                  <a:pt x="4052672" y="-14938"/>
                  <a:pt x="4247845" y="0"/>
                </a:cubicBezTo>
                <a:cubicBezTo>
                  <a:pt x="4443018" y="14938"/>
                  <a:pt x="4730158" y="-1623"/>
                  <a:pt x="5212080" y="0"/>
                </a:cubicBezTo>
                <a:cubicBezTo>
                  <a:pt x="5212790" y="9050"/>
                  <a:pt x="5211442" y="21151"/>
                  <a:pt x="5212080" y="27432"/>
                </a:cubicBezTo>
                <a:cubicBezTo>
                  <a:pt x="4991075" y="27722"/>
                  <a:pt x="4932008" y="37429"/>
                  <a:pt x="4664812" y="27432"/>
                </a:cubicBezTo>
                <a:cubicBezTo>
                  <a:pt x="4397616" y="17435"/>
                  <a:pt x="4374940" y="47585"/>
                  <a:pt x="4117543" y="27432"/>
                </a:cubicBezTo>
                <a:cubicBezTo>
                  <a:pt x="3860146" y="7279"/>
                  <a:pt x="3773367" y="36569"/>
                  <a:pt x="3466033" y="27432"/>
                </a:cubicBezTo>
                <a:cubicBezTo>
                  <a:pt x="3158699" y="18296"/>
                  <a:pt x="3137854" y="54523"/>
                  <a:pt x="2918765" y="27432"/>
                </a:cubicBezTo>
                <a:cubicBezTo>
                  <a:pt x="2699676" y="341"/>
                  <a:pt x="2536311" y="13149"/>
                  <a:pt x="2423617" y="27432"/>
                </a:cubicBezTo>
                <a:cubicBezTo>
                  <a:pt x="2310923" y="41715"/>
                  <a:pt x="2021228" y="23141"/>
                  <a:pt x="1772107" y="27432"/>
                </a:cubicBezTo>
                <a:cubicBezTo>
                  <a:pt x="1522986" y="31724"/>
                  <a:pt x="1317107" y="20364"/>
                  <a:pt x="1120597" y="27432"/>
                </a:cubicBezTo>
                <a:cubicBezTo>
                  <a:pt x="924087" y="34501"/>
                  <a:pt x="454536" y="8495"/>
                  <a:pt x="0" y="27432"/>
                </a:cubicBezTo>
                <a:cubicBezTo>
                  <a:pt x="-1228" y="21145"/>
                  <a:pt x="-815" y="8816"/>
                  <a:pt x="0" y="0"/>
                </a:cubicBezTo>
                <a:close/>
              </a:path>
              <a:path w="5212080" h="27432" stroke="0" extrusionOk="0">
                <a:moveTo>
                  <a:pt x="0" y="0"/>
                </a:moveTo>
                <a:cubicBezTo>
                  <a:pt x="233695" y="-764"/>
                  <a:pt x="364103" y="24957"/>
                  <a:pt x="547268" y="0"/>
                </a:cubicBezTo>
                <a:cubicBezTo>
                  <a:pt x="730433" y="-24957"/>
                  <a:pt x="937737" y="-21107"/>
                  <a:pt x="1303020" y="0"/>
                </a:cubicBezTo>
                <a:cubicBezTo>
                  <a:pt x="1668303" y="21107"/>
                  <a:pt x="1620404" y="13071"/>
                  <a:pt x="1798168" y="0"/>
                </a:cubicBezTo>
                <a:cubicBezTo>
                  <a:pt x="1975932" y="-13071"/>
                  <a:pt x="2090998" y="4232"/>
                  <a:pt x="2293315" y="0"/>
                </a:cubicBezTo>
                <a:cubicBezTo>
                  <a:pt x="2495632" y="-4232"/>
                  <a:pt x="2738710" y="-17332"/>
                  <a:pt x="2944825" y="0"/>
                </a:cubicBezTo>
                <a:cubicBezTo>
                  <a:pt x="3150940" y="17332"/>
                  <a:pt x="3308101" y="26665"/>
                  <a:pt x="3544214" y="0"/>
                </a:cubicBezTo>
                <a:cubicBezTo>
                  <a:pt x="3780327" y="-26665"/>
                  <a:pt x="4028425" y="-24303"/>
                  <a:pt x="4247845" y="0"/>
                </a:cubicBezTo>
                <a:cubicBezTo>
                  <a:pt x="4467265" y="24303"/>
                  <a:pt x="4779418" y="33057"/>
                  <a:pt x="5212080" y="0"/>
                </a:cubicBezTo>
                <a:cubicBezTo>
                  <a:pt x="5212137" y="6776"/>
                  <a:pt x="5210915" y="20935"/>
                  <a:pt x="5212080" y="27432"/>
                </a:cubicBezTo>
                <a:cubicBezTo>
                  <a:pt x="4921467" y="60248"/>
                  <a:pt x="4631077" y="62273"/>
                  <a:pt x="4456328" y="27432"/>
                </a:cubicBezTo>
                <a:cubicBezTo>
                  <a:pt x="4281579" y="-7409"/>
                  <a:pt x="4048724" y="47667"/>
                  <a:pt x="3856939" y="27432"/>
                </a:cubicBezTo>
                <a:cubicBezTo>
                  <a:pt x="3665154" y="7197"/>
                  <a:pt x="3498754" y="15866"/>
                  <a:pt x="3257550" y="27432"/>
                </a:cubicBezTo>
                <a:cubicBezTo>
                  <a:pt x="3016346" y="38998"/>
                  <a:pt x="2854089" y="39360"/>
                  <a:pt x="2710282" y="27432"/>
                </a:cubicBezTo>
                <a:cubicBezTo>
                  <a:pt x="2566475" y="15504"/>
                  <a:pt x="2336282" y="56792"/>
                  <a:pt x="2110892" y="27432"/>
                </a:cubicBezTo>
                <a:cubicBezTo>
                  <a:pt x="1885502" y="-1928"/>
                  <a:pt x="1825148" y="42061"/>
                  <a:pt x="1615745" y="27432"/>
                </a:cubicBezTo>
                <a:cubicBezTo>
                  <a:pt x="1406342" y="12803"/>
                  <a:pt x="1193655" y="44031"/>
                  <a:pt x="1016356" y="27432"/>
                </a:cubicBezTo>
                <a:cubicBezTo>
                  <a:pt x="839057" y="10833"/>
                  <a:pt x="292902" y="7819"/>
                  <a:pt x="0" y="27432"/>
                </a:cubicBezTo>
                <a:cubicBezTo>
                  <a:pt x="-234" y="21031"/>
                  <a:pt x="-921" y="632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2AFF65A-012F-04E1-5E0C-6DC29FD94C6C}"/>
              </a:ext>
            </a:extLst>
          </p:cNvPr>
          <p:cNvSpPr txBox="1"/>
          <p:nvPr/>
        </p:nvSpPr>
        <p:spPr>
          <a:xfrm>
            <a:off x="960120" y="4309348"/>
            <a:ext cx="6365383" cy="49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7140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100" dirty="0">
              <a:sym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31585-7299-E8B2-7F72-0984E0E3A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1" b="10121"/>
          <a:stretch/>
        </p:blipFill>
        <p:spPr>
          <a:xfrm>
            <a:off x="8810840" y="30736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C345CD-875A-4551-118B-EB293E4EEE3B}"/>
              </a:ext>
            </a:extLst>
          </p:cNvPr>
          <p:cNvSpPr/>
          <p:nvPr/>
        </p:nvSpPr>
        <p:spPr>
          <a:xfrm>
            <a:off x="838200" y="3619500"/>
            <a:ext cx="5638800" cy="457200"/>
          </a:xfrm>
          <a:prstGeom prst="rect">
            <a:avLst/>
          </a:prstGeom>
          <a:solidFill>
            <a:srgbClr val="73A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BA862-D648-F0FD-D6AB-4BFA2646A8F4}"/>
              </a:ext>
            </a:extLst>
          </p:cNvPr>
          <p:cNvSpPr txBox="1"/>
          <p:nvPr/>
        </p:nvSpPr>
        <p:spPr>
          <a:xfrm>
            <a:off x="0" y="1683582"/>
            <a:ext cx="8720916" cy="10248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4519" lvl="1" indent="-302260">
              <a:spcBef>
                <a:spcPct val="0"/>
              </a:spcBef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Grew up in Fratton and attended local schools - Penhale Infant, Newbridge Junior, Priory School and Portsmouth College </a:t>
            </a:r>
          </a:p>
          <a:p>
            <a:pPr marL="604519" lvl="1" indent="-302260">
              <a:spcBef>
                <a:spcPct val="0"/>
              </a:spcBef>
              <a:buFont typeface="Arial"/>
              <a:buChar char="•"/>
            </a:pPr>
            <a:endParaRPr lang="en-US" sz="3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604519" lvl="1" indent="-302260">
              <a:spcBef>
                <a:spcPct val="0"/>
              </a:spcBef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First in his family to go to university </a:t>
            </a:r>
          </a:p>
          <a:p>
            <a:pPr marL="604519" lvl="1" indent="-302260">
              <a:spcBef>
                <a:spcPct val="0"/>
              </a:spcBef>
              <a:buFont typeface="Arial"/>
              <a:buChar char="•"/>
            </a:pPr>
            <a:endParaRPr lang="en-US" sz="3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604519" lvl="1" indent="-302260">
              <a:spcBef>
                <a:spcPct val="0"/>
              </a:spcBef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Worked in local government and chief executive of a charity</a:t>
            </a:r>
          </a:p>
          <a:p>
            <a:pPr marL="604519" lvl="1" indent="-302260">
              <a:spcBef>
                <a:spcPct val="0"/>
              </a:spcBef>
              <a:buFont typeface="Arial"/>
              <a:buChar char="•"/>
            </a:pPr>
            <a:endParaRPr lang="en-US" sz="3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604519" lvl="1" indent="-302260">
              <a:spcBef>
                <a:spcPct val="0"/>
              </a:spcBef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Elected as MP in 2017 and re-elected in 2019 and 2024</a:t>
            </a:r>
          </a:p>
          <a:p>
            <a:pPr marL="604519" lvl="1" indent="-302260">
              <a:spcBef>
                <a:spcPct val="0"/>
              </a:spcBef>
              <a:buFont typeface="Arial"/>
              <a:buChar char="•"/>
            </a:pPr>
            <a:endParaRPr lang="en-US" sz="3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Bold"/>
            </a:endParaRPr>
          </a:p>
          <a:p>
            <a:pPr marL="604519" lvl="1" indent="-302260">
              <a:spcBef>
                <a:spcPct val="0"/>
              </a:spcBef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Served as Minister for Early Education from July 2024 until September 2025</a:t>
            </a:r>
          </a:p>
          <a:p>
            <a:pPr marL="604519" lvl="1" indent="-302260">
              <a:spcBef>
                <a:spcPct val="0"/>
              </a:spcBef>
              <a:buFont typeface="Arial"/>
              <a:buChar char="•"/>
            </a:pPr>
            <a:endParaRPr lang="en-US" sz="3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Bold"/>
            </a:endParaRPr>
          </a:p>
          <a:p>
            <a:pPr marL="604519" lvl="1" indent="-302260">
              <a:spcBef>
                <a:spcPct val="0"/>
              </a:spcBef>
              <a:buFont typeface="Arial"/>
              <a:buChar char="•"/>
            </a:pPr>
            <a:r>
              <a:rPr lang="en-GB" sz="3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Appointed in September 2025 as Lord Commissioner of the Treasury in the Government Whips' Office</a:t>
            </a:r>
            <a:endParaRPr lang="en-US" sz="3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92931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74F0F0-1036-FD12-8C75-2F11C9398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C36B826-5447-438E-BA21-B8B9ED55E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B4AF248-2750-CF86-DE13-0BB160F6A839}"/>
              </a:ext>
            </a:extLst>
          </p:cNvPr>
          <p:cNvSpPr txBox="1"/>
          <p:nvPr/>
        </p:nvSpPr>
        <p:spPr>
          <a:xfrm>
            <a:off x="994533" y="1201392"/>
            <a:ext cx="7726383" cy="12477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8100" b="1" dirty="0">
                <a:latin typeface="+mj-lt"/>
                <a:ea typeface="+mj-ea"/>
                <a:cs typeface="+mj-cs"/>
                <a:sym typeface="Open Sans Bold"/>
              </a:rPr>
              <a:t>Stephen’s Priorities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100" b="1" dirty="0">
              <a:latin typeface="+mj-lt"/>
              <a:ea typeface="+mj-ea"/>
              <a:cs typeface="+mj-cs"/>
              <a:sym typeface="Open Sans Bold"/>
            </a:endParaRP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577980C3-0835-14C6-9C47-1C4B8FCE8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5212080"/>
              <a:gd name="connsiteY0" fmla="*/ 0 h 27432"/>
              <a:gd name="connsiteX1" fmla="*/ 599389 w 5212080"/>
              <a:gd name="connsiteY1" fmla="*/ 0 h 27432"/>
              <a:gd name="connsiteX2" fmla="*/ 1198778 w 5212080"/>
              <a:gd name="connsiteY2" fmla="*/ 0 h 27432"/>
              <a:gd name="connsiteX3" fmla="*/ 1954530 w 5212080"/>
              <a:gd name="connsiteY3" fmla="*/ 0 h 27432"/>
              <a:gd name="connsiteX4" fmla="*/ 2501798 w 5212080"/>
              <a:gd name="connsiteY4" fmla="*/ 0 h 27432"/>
              <a:gd name="connsiteX5" fmla="*/ 3049067 w 5212080"/>
              <a:gd name="connsiteY5" fmla="*/ 0 h 27432"/>
              <a:gd name="connsiteX6" fmla="*/ 3700577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664812 w 5212080"/>
              <a:gd name="connsiteY10" fmla="*/ 27432 h 27432"/>
              <a:gd name="connsiteX11" fmla="*/ 4117543 w 5212080"/>
              <a:gd name="connsiteY11" fmla="*/ 27432 h 27432"/>
              <a:gd name="connsiteX12" fmla="*/ 3466033 w 5212080"/>
              <a:gd name="connsiteY12" fmla="*/ 27432 h 27432"/>
              <a:gd name="connsiteX13" fmla="*/ 2918765 w 5212080"/>
              <a:gd name="connsiteY13" fmla="*/ 27432 h 27432"/>
              <a:gd name="connsiteX14" fmla="*/ 2423617 w 5212080"/>
              <a:gd name="connsiteY14" fmla="*/ 27432 h 27432"/>
              <a:gd name="connsiteX15" fmla="*/ 1772107 w 5212080"/>
              <a:gd name="connsiteY15" fmla="*/ 27432 h 27432"/>
              <a:gd name="connsiteX16" fmla="*/ 1120597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2080" h="27432" fill="none" extrusionOk="0">
                <a:moveTo>
                  <a:pt x="0" y="0"/>
                </a:moveTo>
                <a:cubicBezTo>
                  <a:pt x="128838" y="-11329"/>
                  <a:pt x="306779" y="5198"/>
                  <a:pt x="599389" y="0"/>
                </a:cubicBezTo>
                <a:cubicBezTo>
                  <a:pt x="891999" y="-5198"/>
                  <a:pt x="916635" y="-24425"/>
                  <a:pt x="1198778" y="0"/>
                </a:cubicBezTo>
                <a:cubicBezTo>
                  <a:pt x="1480921" y="24425"/>
                  <a:pt x="1761605" y="-17440"/>
                  <a:pt x="1954530" y="0"/>
                </a:cubicBezTo>
                <a:cubicBezTo>
                  <a:pt x="2147455" y="17440"/>
                  <a:pt x="2239112" y="-16223"/>
                  <a:pt x="2501798" y="0"/>
                </a:cubicBezTo>
                <a:cubicBezTo>
                  <a:pt x="2764484" y="16223"/>
                  <a:pt x="2838074" y="12987"/>
                  <a:pt x="3049067" y="0"/>
                </a:cubicBezTo>
                <a:cubicBezTo>
                  <a:pt x="3260060" y="-12987"/>
                  <a:pt x="3470388" y="-15138"/>
                  <a:pt x="3700577" y="0"/>
                </a:cubicBezTo>
                <a:cubicBezTo>
                  <a:pt x="3930766" y="15138"/>
                  <a:pt x="4052672" y="-14938"/>
                  <a:pt x="4247845" y="0"/>
                </a:cubicBezTo>
                <a:cubicBezTo>
                  <a:pt x="4443018" y="14938"/>
                  <a:pt x="4730158" y="-1623"/>
                  <a:pt x="5212080" y="0"/>
                </a:cubicBezTo>
                <a:cubicBezTo>
                  <a:pt x="5212790" y="9050"/>
                  <a:pt x="5211442" y="21151"/>
                  <a:pt x="5212080" y="27432"/>
                </a:cubicBezTo>
                <a:cubicBezTo>
                  <a:pt x="4991075" y="27722"/>
                  <a:pt x="4932008" y="37429"/>
                  <a:pt x="4664812" y="27432"/>
                </a:cubicBezTo>
                <a:cubicBezTo>
                  <a:pt x="4397616" y="17435"/>
                  <a:pt x="4374940" y="47585"/>
                  <a:pt x="4117543" y="27432"/>
                </a:cubicBezTo>
                <a:cubicBezTo>
                  <a:pt x="3860146" y="7279"/>
                  <a:pt x="3773367" y="36569"/>
                  <a:pt x="3466033" y="27432"/>
                </a:cubicBezTo>
                <a:cubicBezTo>
                  <a:pt x="3158699" y="18296"/>
                  <a:pt x="3137854" y="54523"/>
                  <a:pt x="2918765" y="27432"/>
                </a:cubicBezTo>
                <a:cubicBezTo>
                  <a:pt x="2699676" y="341"/>
                  <a:pt x="2536311" y="13149"/>
                  <a:pt x="2423617" y="27432"/>
                </a:cubicBezTo>
                <a:cubicBezTo>
                  <a:pt x="2310923" y="41715"/>
                  <a:pt x="2021228" y="23141"/>
                  <a:pt x="1772107" y="27432"/>
                </a:cubicBezTo>
                <a:cubicBezTo>
                  <a:pt x="1522986" y="31724"/>
                  <a:pt x="1317107" y="20364"/>
                  <a:pt x="1120597" y="27432"/>
                </a:cubicBezTo>
                <a:cubicBezTo>
                  <a:pt x="924087" y="34501"/>
                  <a:pt x="454536" y="8495"/>
                  <a:pt x="0" y="27432"/>
                </a:cubicBezTo>
                <a:cubicBezTo>
                  <a:pt x="-1228" y="21145"/>
                  <a:pt x="-815" y="8816"/>
                  <a:pt x="0" y="0"/>
                </a:cubicBezTo>
                <a:close/>
              </a:path>
              <a:path w="5212080" h="27432" stroke="0" extrusionOk="0">
                <a:moveTo>
                  <a:pt x="0" y="0"/>
                </a:moveTo>
                <a:cubicBezTo>
                  <a:pt x="233695" y="-764"/>
                  <a:pt x="364103" y="24957"/>
                  <a:pt x="547268" y="0"/>
                </a:cubicBezTo>
                <a:cubicBezTo>
                  <a:pt x="730433" y="-24957"/>
                  <a:pt x="937737" y="-21107"/>
                  <a:pt x="1303020" y="0"/>
                </a:cubicBezTo>
                <a:cubicBezTo>
                  <a:pt x="1668303" y="21107"/>
                  <a:pt x="1620404" y="13071"/>
                  <a:pt x="1798168" y="0"/>
                </a:cubicBezTo>
                <a:cubicBezTo>
                  <a:pt x="1975932" y="-13071"/>
                  <a:pt x="2090998" y="4232"/>
                  <a:pt x="2293315" y="0"/>
                </a:cubicBezTo>
                <a:cubicBezTo>
                  <a:pt x="2495632" y="-4232"/>
                  <a:pt x="2738710" y="-17332"/>
                  <a:pt x="2944825" y="0"/>
                </a:cubicBezTo>
                <a:cubicBezTo>
                  <a:pt x="3150940" y="17332"/>
                  <a:pt x="3308101" y="26665"/>
                  <a:pt x="3544214" y="0"/>
                </a:cubicBezTo>
                <a:cubicBezTo>
                  <a:pt x="3780327" y="-26665"/>
                  <a:pt x="4028425" y="-24303"/>
                  <a:pt x="4247845" y="0"/>
                </a:cubicBezTo>
                <a:cubicBezTo>
                  <a:pt x="4467265" y="24303"/>
                  <a:pt x="4779418" y="33057"/>
                  <a:pt x="5212080" y="0"/>
                </a:cubicBezTo>
                <a:cubicBezTo>
                  <a:pt x="5212137" y="6776"/>
                  <a:pt x="5210915" y="20935"/>
                  <a:pt x="5212080" y="27432"/>
                </a:cubicBezTo>
                <a:cubicBezTo>
                  <a:pt x="4921467" y="60248"/>
                  <a:pt x="4631077" y="62273"/>
                  <a:pt x="4456328" y="27432"/>
                </a:cubicBezTo>
                <a:cubicBezTo>
                  <a:pt x="4281579" y="-7409"/>
                  <a:pt x="4048724" y="47667"/>
                  <a:pt x="3856939" y="27432"/>
                </a:cubicBezTo>
                <a:cubicBezTo>
                  <a:pt x="3665154" y="7197"/>
                  <a:pt x="3498754" y="15866"/>
                  <a:pt x="3257550" y="27432"/>
                </a:cubicBezTo>
                <a:cubicBezTo>
                  <a:pt x="3016346" y="38998"/>
                  <a:pt x="2854089" y="39360"/>
                  <a:pt x="2710282" y="27432"/>
                </a:cubicBezTo>
                <a:cubicBezTo>
                  <a:pt x="2566475" y="15504"/>
                  <a:pt x="2336282" y="56792"/>
                  <a:pt x="2110892" y="27432"/>
                </a:cubicBezTo>
                <a:cubicBezTo>
                  <a:pt x="1885502" y="-1928"/>
                  <a:pt x="1825148" y="42061"/>
                  <a:pt x="1615745" y="27432"/>
                </a:cubicBezTo>
                <a:cubicBezTo>
                  <a:pt x="1406342" y="12803"/>
                  <a:pt x="1193655" y="44031"/>
                  <a:pt x="1016356" y="27432"/>
                </a:cubicBezTo>
                <a:cubicBezTo>
                  <a:pt x="839057" y="10833"/>
                  <a:pt x="292902" y="7819"/>
                  <a:pt x="0" y="27432"/>
                </a:cubicBezTo>
                <a:cubicBezTo>
                  <a:pt x="-234" y="21031"/>
                  <a:pt x="-921" y="632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DC86988-69F9-1A0E-5F59-49BC933BFBEB}"/>
              </a:ext>
            </a:extLst>
          </p:cNvPr>
          <p:cNvSpPr txBox="1"/>
          <p:nvPr/>
        </p:nvSpPr>
        <p:spPr>
          <a:xfrm>
            <a:off x="960120" y="4309348"/>
            <a:ext cx="6365383" cy="49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7140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100" dirty="0">
              <a:sym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32143-0ED4-3895-1E4E-49915D82E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r="13640"/>
          <a:stretch/>
        </p:blipFill>
        <p:spPr>
          <a:xfrm>
            <a:off x="8810840" y="30736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7D09F3-EBDF-B679-F1DC-8988C0BE23A1}"/>
              </a:ext>
            </a:extLst>
          </p:cNvPr>
          <p:cNvSpPr/>
          <p:nvPr/>
        </p:nvSpPr>
        <p:spPr>
          <a:xfrm>
            <a:off x="838200" y="3619500"/>
            <a:ext cx="5638800" cy="457200"/>
          </a:xfrm>
          <a:prstGeom prst="rect">
            <a:avLst/>
          </a:prstGeom>
          <a:solidFill>
            <a:srgbClr val="73A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6624A4-A827-A0F1-92DF-BE2F01A72F22}"/>
              </a:ext>
            </a:extLst>
          </p:cNvPr>
          <p:cNvSpPr txBox="1"/>
          <p:nvPr/>
        </p:nvSpPr>
        <p:spPr>
          <a:xfrm>
            <a:off x="393759" y="2822463"/>
            <a:ext cx="8720916" cy="7402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Making our City’s Streets Safer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Protecting our Precious Environment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Ensuring Every Child Succeeds and Thrives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Caring for our Local NHS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Securing the Investment our Community Deserves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90050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109E1F-48C9-EEB5-5C30-8E924EA7F7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8469897" cy="1385530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62200" y="342900"/>
            <a:ext cx="13282035" cy="6814326"/>
            <a:chOff x="-375421" y="-3715773"/>
            <a:chExt cx="17709379" cy="9085767"/>
          </a:xfrm>
        </p:grpSpPr>
        <p:sp>
          <p:nvSpPr>
            <p:cNvPr id="3" name="TextBox 3"/>
            <p:cNvSpPr txBox="1"/>
            <p:nvPr/>
          </p:nvSpPr>
          <p:spPr>
            <a:xfrm>
              <a:off x="-375421" y="-3715773"/>
              <a:ext cx="17333958" cy="3150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94"/>
                </a:lnSpc>
              </a:pPr>
              <a:r>
                <a:rPr lang="en-US" sz="15000" b="1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Lato Heavy"/>
                </a:rPr>
                <a:t>Quiz Time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75967"/>
              <a:ext cx="17333958" cy="1494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454"/>
                </a:lnSpc>
              </a:pPr>
              <a:endParaRPr lang="en-US" sz="7686" b="1" i="1" spc="330" dirty="0">
                <a:solidFill>
                  <a:srgbClr val="000000"/>
                </a:solidFill>
                <a:latin typeface="Lato Bold Italics"/>
                <a:ea typeface="Lato Bold Italics"/>
                <a:cs typeface="Lato Bold Italics"/>
                <a:sym typeface="Lato Bold Italics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8F2826-A8CF-724F-6548-FEF77A71D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38C2DDD-69F7-E54F-A2E7-910800C93919}"/>
              </a:ext>
            </a:extLst>
          </p:cNvPr>
          <p:cNvSpPr txBox="1"/>
          <p:nvPr/>
        </p:nvSpPr>
        <p:spPr>
          <a:xfrm>
            <a:off x="10075607" y="1333500"/>
            <a:ext cx="7973961" cy="6967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11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Question 1:</a:t>
            </a:r>
            <a:r>
              <a:rPr lang="en-US" sz="10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</a:p>
          <a:p>
            <a:pPr algn="ctr">
              <a:lnSpc>
                <a:spcPts val="8959"/>
              </a:lnSpc>
            </a:pPr>
            <a:endParaRPr lang="en-US" sz="10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  <a:p>
            <a:pPr algn="ctr">
              <a:lnSpc>
                <a:spcPts val="8959"/>
              </a:lnSpc>
            </a:pPr>
            <a:r>
              <a:rPr lang="en-US" sz="10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How does someone become an MP?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3A5F1-AF80-C3A5-7442-3A51154AC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32" y="304799"/>
            <a:ext cx="9690992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33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19B8E4-26EC-71F1-8E79-06AA96978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BC65B42-6E01-19A8-AE0F-7051BA2DB8C9}"/>
              </a:ext>
            </a:extLst>
          </p:cNvPr>
          <p:cNvSpPr txBox="1"/>
          <p:nvPr/>
        </p:nvSpPr>
        <p:spPr>
          <a:xfrm>
            <a:off x="9982200" y="1428135"/>
            <a:ext cx="7315200" cy="6967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GB" sz="11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Answer 1: </a:t>
            </a:r>
          </a:p>
          <a:p>
            <a:pPr algn="ctr">
              <a:lnSpc>
                <a:spcPts val="8959"/>
              </a:lnSpc>
            </a:pPr>
            <a:endParaRPr lang="en-GB" sz="10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  <a:p>
            <a:pPr algn="ctr">
              <a:lnSpc>
                <a:spcPts val="8959"/>
              </a:lnSpc>
            </a:pPr>
            <a:r>
              <a:rPr lang="en-GB" sz="10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They are elected by voters in an Election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712BA3-376D-6720-ED6F-C368092010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67" r="16666" b="-4563"/>
          <a:stretch/>
        </p:blipFill>
        <p:spPr>
          <a:xfrm>
            <a:off x="762000" y="1409700"/>
            <a:ext cx="8077200" cy="79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95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53600" y="814316"/>
            <a:ext cx="7911208" cy="9176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GB" sz="11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Question 2</a:t>
            </a:r>
          </a:p>
          <a:p>
            <a:pPr algn="ctr">
              <a:lnSpc>
                <a:spcPts val="8959"/>
              </a:lnSpc>
            </a:pPr>
            <a:endParaRPr lang="en-GB" sz="11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  <a:p>
            <a:pPr algn="ctr">
              <a:lnSpc>
                <a:spcPts val="8959"/>
              </a:lnSpc>
            </a:pPr>
            <a:r>
              <a:rPr lang="en-GB" sz="7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True or False: </a:t>
            </a:r>
            <a:r>
              <a:rPr lang="en-GB" sz="7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There are not enough seats for all MPs in the House of Commons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2B6699-C258-3782-C1D0-73B78CA1A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r="5645" b="-1147"/>
          <a:stretch/>
        </p:blipFill>
        <p:spPr>
          <a:xfrm>
            <a:off x="623192" y="2552700"/>
            <a:ext cx="9023096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2535" y="3162300"/>
            <a:ext cx="13339130" cy="6712648"/>
          </a:xfrm>
          <a:custGeom>
            <a:avLst/>
            <a:gdLst/>
            <a:ahLst/>
            <a:cxnLst/>
            <a:rect l="l" t="t" r="r" b="b"/>
            <a:pathLst>
              <a:path w="15248260" h="8160448">
                <a:moveTo>
                  <a:pt x="0" y="0"/>
                </a:moveTo>
                <a:lnTo>
                  <a:pt x="15248260" y="0"/>
                </a:lnTo>
                <a:lnTo>
                  <a:pt x="15248260" y="8160448"/>
                </a:lnTo>
                <a:lnTo>
                  <a:pt x="0" y="8160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-457200" y="800100"/>
            <a:ext cx="19278600" cy="2657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11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Answer 2: True!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There are not enough seats for all MPs in the House of Commons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4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There are 427 seats in the House of Commons and there are 650 MPs</a:t>
            </a:r>
            <a:endParaRPr lang="en-US" sz="43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Bold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73800F-D645-929E-CA39-124416BF2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B24E68B-F800-8A5D-D34D-DA90C8566A95}"/>
              </a:ext>
            </a:extLst>
          </p:cNvPr>
          <p:cNvSpPr txBox="1"/>
          <p:nvPr/>
        </p:nvSpPr>
        <p:spPr>
          <a:xfrm>
            <a:off x="10075607" y="1333500"/>
            <a:ext cx="7973961" cy="8079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11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Question 3:</a:t>
            </a:r>
            <a:r>
              <a:rPr lang="en-US" sz="10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 </a:t>
            </a:r>
          </a:p>
          <a:p>
            <a:pPr algn="ctr">
              <a:lnSpc>
                <a:spcPts val="8959"/>
              </a:lnSpc>
            </a:pPr>
            <a:endParaRPr lang="en-US" sz="10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  <a:p>
            <a:pPr algn="ctr">
              <a:lnSpc>
                <a:spcPts val="8959"/>
              </a:lnSpc>
            </a:pPr>
            <a:r>
              <a:rPr lang="en-GB" sz="7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How many countries are represented in the House of Commons?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9770C-D284-8DB3-FBD4-0D09058AA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432" y="1041642"/>
            <a:ext cx="9690992" cy="820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43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AB7CA0-D84F-00D7-3A2E-1CCEAA9D8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2E16E4A3-0B43-1D63-6C9C-28644CAF556A}"/>
              </a:ext>
            </a:extLst>
          </p:cNvPr>
          <p:cNvSpPr txBox="1"/>
          <p:nvPr/>
        </p:nvSpPr>
        <p:spPr>
          <a:xfrm>
            <a:off x="1143000" y="2095500"/>
            <a:ext cx="7315200" cy="6868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GB" sz="11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Answer 3: </a:t>
            </a:r>
          </a:p>
          <a:p>
            <a:pPr algn="ctr">
              <a:lnSpc>
                <a:spcPts val="8959"/>
              </a:lnSpc>
            </a:pPr>
            <a:endParaRPr lang="en-GB" sz="10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  <a:p>
            <a:pPr algn="ctr">
              <a:lnSpc>
                <a:spcPts val="8959"/>
              </a:lnSpc>
            </a:pPr>
            <a:r>
              <a:rPr lang="en-GB" sz="7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Four countries are represented in the House of Commons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13F5E-CDC7-8A91-FDAB-51DE00FF4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1181100"/>
            <a:ext cx="10992041" cy="83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46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4489D3-63E9-216E-22B6-019EB6D6A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2414DE6C-6EBA-85F1-C3B4-6B1367FD21F9}"/>
              </a:ext>
            </a:extLst>
          </p:cNvPr>
          <p:cNvSpPr txBox="1"/>
          <p:nvPr/>
        </p:nvSpPr>
        <p:spPr>
          <a:xfrm>
            <a:off x="364205" y="1110514"/>
            <a:ext cx="7530208" cy="9176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GB" sz="11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Question 4</a:t>
            </a:r>
          </a:p>
          <a:p>
            <a:pPr algn="ctr">
              <a:lnSpc>
                <a:spcPts val="8959"/>
              </a:lnSpc>
            </a:pPr>
            <a:endParaRPr lang="en-GB" sz="11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  <a:p>
            <a:pPr algn="ctr">
              <a:lnSpc>
                <a:spcPts val="8959"/>
              </a:lnSpc>
            </a:pPr>
            <a:r>
              <a:rPr lang="en-GB" sz="7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True or False:</a:t>
            </a:r>
          </a:p>
          <a:p>
            <a:pPr algn="ctr">
              <a:lnSpc>
                <a:spcPts val="8959"/>
              </a:lnSpc>
            </a:pPr>
            <a:r>
              <a:rPr lang="en-US" sz="7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The King is allowed into the House of Commons</a:t>
            </a:r>
          </a:p>
          <a:p>
            <a:pPr algn="ctr">
              <a:lnSpc>
                <a:spcPts val="8959"/>
              </a:lnSpc>
            </a:pPr>
            <a:endParaRPr lang="en-GB" sz="7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4AA9B5-BB99-B78F-6ECE-E394A72E4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2628900"/>
            <a:ext cx="969419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10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960120" y="488053"/>
            <a:ext cx="6552903" cy="12477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100" b="1" dirty="0">
                <a:latin typeface="+mj-lt"/>
                <a:ea typeface="+mj-ea"/>
                <a:cs typeface="+mj-cs"/>
                <a:sym typeface="Open Sans Bold"/>
              </a:rPr>
              <a:t>Contents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5212080"/>
              <a:gd name="connsiteY0" fmla="*/ 0 h 27432"/>
              <a:gd name="connsiteX1" fmla="*/ 599389 w 5212080"/>
              <a:gd name="connsiteY1" fmla="*/ 0 h 27432"/>
              <a:gd name="connsiteX2" fmla="*/ 1198778 w 5212080"/>
              <a:gd name="connsiteY2" fmla="*/ 0 h 27432"/>
              <a:gd name="connsiteX3" fmla="*/ 1954530 w 5212080"/>
              <a:gd name="connsiteY3" fmla="*/ 0 h 27432"/>
              <a:gd name="connsiteX4" fmla="*/ 2501798 w 5212080"/>
              <a:gd name="connsiteY4" fmla="*/ 0 h 27432"/>
              <a:gd name="connsiteX5" fmla="*/ 3049067 w 5212080"/>
              <a:gd name="connsiteY5" fmla="*/ 0 h 27432"/>
              <a:gd name="connsiteX6" fmla="*/ 3700577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664812 w 5212080"/>
              <a:gd name="connsiteY10" fmla="*/ 27432 h 27432"/>
              <a:gd name="connsiteX11" fmla="*/ 4117543 w 5212080"/>
              <a:gd name="connsiteY11" fmla="*/ 27432 h 27432"/>
              <a:gd name="connsiteX12" fmla="*/ 3466033 w 5212080"/>
              <a:gd name="connsiteY12" fmla="*/ 27432 h 27432"/>
              <a:gd name="connsiteX13" fmla="*/ 2918765 w 5212080"/>
              <a:gd name="connsiteY13" fmla="*/ 27432 h 27432"/>
              <a:gd name="connsiteX14" fmla="*/ 2423617 w 5212080"/>
              <a:gd name="connsiteY14" fmla="*/ 27432 h 27432"/>
              <a:gd name="connsiteX15" fmla="*/ 1772107 w 5212080"/>
              <a:gd name="connsiteY15" fmla="*/ 27432 h 27432"/>
              <a:gd name="connsiteX16" fmla="*/ 1120597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2080" h="27432" fill="none" extrusionOk="0">
                <a:moveTo>
                  <a:pt x="0" y="0"/>
                </a:moveTo>
                <a:cubicBezTo>
                  <a:pt x="128838" y="-11329"/>
                  <a:pt x="306779" y="5198"/>
                  <a:pt x="599389" y="0"/>
                </a:cubicBezTo>
                <a:cubicBezTo>
                  <a:pt x="891999" y="-5198"/>
                  <a:pt x="916635" y="-24425"/>
                  <a:pt x="1198778" y="0"/>
                </a:cubicBezTo>
                <a:cubicBezTo>
                  <a:pt x="1480921" y="24425"/>
                  <a:pt x="1761605" y="-17440"/>
                  <a:pt x="1954530" y="0"/>
                </a:cubicBezTo>
                <a:cubicBezTo>
                  <a:pt x="2147455" y="17440"/>
                  <a:pt x="2239112" y="-16223"/>
                  <a:pt x="2501798" y="0"/>
                </a:cubicBezTo>
                <a:cubicBezTo>
                  <a:pt x="2764484" y="16223"/>
                  <a:pt x="2838074" y="12987"/>
                  <a:pt x="3049067" y="0"/>
                </a:cubicBezTo>
                <a:cubicBezTo>
                  <a:pt x="3260060" y="-12987"/>
                  <a:pt x="3470388" y="-15138"/>
                  <a:pt x="3700577" y="0"/>
                </a:cubicBezTo>
                <a:cubicBezTo>
                  <a:pt x="3930766" y="15138"/>
                  <a:pt x="4052672" y="-14938"/>
                  <a:pt x="4247845" y="0"/>
                </a:cubicBezTo>
                <a:cubicBezTo>
                  <a:pt x="4443018" y="14938"/>
                  <a:pt x="4730158" y="-1623"/>
                  <a:pt x="5212080" y="0"/>
                </a:cubicBezTo>
                <a:cubicBezTo>
                  <a:pt x="5212790" y="9050"/>
                  <a:pt x="5211442" y="21151"/>
                  <a:pt x="5212080" y="27432"/>
                </a:cubicBezTo>
                <a:cubicBezTo>
                  <a:pt x="4991075" y="27722"/>
                  <a:pt x="4932008" y="37429"/>
                  <a:pt x="4664812" y="27432"/>
                </a:cubicBezTo>
                <a:cubicBezTo>
                  <a:pt x="4397616" y="17435"/>
                  <a:pt x="4374940" y="47585"/>
                  <a:pt x="4117543" y="27432"/>
                </a:cubicBezTo>
                <a:cubicBezTo>
                  <a:pt x="3860146" y="7279"/>
                  <a:pt x="3773367" y="36569"/>
                  <a:pt x="3466033" y="27432"/>
                </a:cubicBezTo>
                <a:cubicBezTo>
                  <a:pt x="3158699" y="18296"/>
                  <a:pt x="3137854" y="54523"/>
                  <a:pt x="2918765" y="27432"/>
                </a:cubicBezTo>
                <a:cubicBezTo>
                  <a:pt x="2699676" y="341"/>
                  <a:pt x="2536311" y="13149"/>
                  <a:pt x="2423617" y="27432"/>
                </a:cubicBezTo>
                <a:cubicBezTo>
                  <a:pt x="2310923" y="41715"/>
                  <a:pt x="2021228" y="23141"/>
                  <a:pt x="1772107" y="27432"/>
                </a:cubicBezTo>
                <a:cubicBezTo>
                  <a:pt x="1522986" y="31724"/>
                  <a:pt x="1317107" y="20364"/>
                  <a:pt x="1120597" y="27432"/>
                </a:cubicBezTo>
                <a:cubicBezTo>
                  <a:pt x="924087" y="34501"/>
                  <a:pt x="454536" y="8495"/>
                  <a:pt x="0" y="27432"/>
                </a:cubicBezTo>
                <a:cubicBezTo>
                  <a:pt x="-1228" y="21145"/>
                  <a:pt x="-815" y="8816"/>
                  <a:pt x="0" y="0"/>
                </a:cubicBezTo>
                <a:close/>
              </a:path>
              <a:path w="5212080" h="27432" stroke="0" extrusionOk="0">
                <a:moveTo>
                  <a:pt x="0" y="0"/>
                </a:moveTo>
                <a:cubicBezTo>
                  <a:pt x="233695" y="-764"/>
                  <a:pt x="364103" y="24957"/>
                  <a:pt x="547268" y="0"/>
                </a:cubicBezTo>
                <a:cubicBezTo>
                  <a:pt x="730433" y="-24957"/>
                  <a:pt x="937737" y="-21107"/>
                  <a:pt x="1303020" y="0"/>
                </a:cubicBezTo>
                <a:cubicBezTo>
                  <a:pt x="1668303" y="21107"/>
                  <a:pt x="1620404" y="13071"/>
                  <a:pt x="1798168" y="0"/>
                </a:cubicBezTo>
                <a:cubicBezTo>
                  <a:pt x="1975932" y="-13071"/>
                  <a:pt x="2090998" y="4232"/>
                  <a:pt x="2293315" y="0"/>
                </a:cubicBezTo>
                <a:cubicBezTo>
                  <a:pt x="2495632" y="-4232"/>
                  <a:pt x="2738710" y="-17332"/>
                  <a:pt x="2944825" y="0"/>
                </a:cubicBezTo>
                <a:cubicBezTo>
                  <a:pt x="3150940" y="17332"/>
                  <a:pt x="3308101" y="26665"/>
                  <a:pt x="3544214" y="0"/>
                </a:cubicBezTo>
                <a:cubicBezTo>
                  <a:pt x="3780327" y="-26665"/>
                  <a:pt x="4028425" y="-24303"/>
                  <a:pt x="4247845" y="0"/>
                </a:cubicBezTo>
                <a:cubicBezTo>
                  <a:pt x="4467265" y="24303"/>
                  <a:pt x="4779418" y="33057"/>
                  <a:pt x="5212080" y="0"/>
                </a:cubicBezTo>
                <a:cubicBezTo>
                  <a:pt x="5212137" y="6776"/>
                  <a:pt x="5210915" y="20935"/>
                  <a:pt x="5212080" y="27432"/>
                </a:cubicBezTo>
                <a:cubicBezTo>
                  <a:pt x="4921467" y="60248"/>
                  <a:pt x="4631077" y="62273"/>
                  <a:pt x="4456328" y="27432"/>
                </a:cubicBezTo>
                <a:cubicBezTo>
                  <a:pt x="4281579" y="-7409"/>
                  <a:pt x="4048724" y="47667"/>
                  <a:pt x="3856939" y="27432"/>
                </a:cubicBezTo>
                <a:cubicBezTo>
                  <a:pt x="3665154" y="7197"/>
                  <a:pt x="3498754" y="15866"/>
                  <a:pt x="3257550" y="27432"/>
                </a:cubicBezTo>
                <a:cubicBezTo>
                  <a:pt x="3016346" y="38998"/>
                  <a:pt x="2854089" y="39360"/>
                  <a:pt x="2710282" y="27432"/>
                </a:cubicBezTo>
                <a:cubicBezTo>
                  <a:pt x="2566475" y="15504"/>
                  <a:pt x="2336282" y="56792"/>
                  <a:pt x="2110892" y="27432"/>
                </a:cubicBezTo>
                <a:cubicBezTo>
                  <a:pt x="1885502" y="-1928"/>
                  <a:pt x="1825148" y="42061"/>
                  <a:pt x="1615745" y="27432"/>
                </a:cubicBezTo>
                <a:cubicBezTo>
                  <a:pt x="1406342" y="12803"/>
                  <a:pt x="1193655" y="44031"/>
                  <a:pt x="1016356" y="27432"/>
                </a:cubicBezTo>
                <a:cubicBezTo>
                  <a:pt x="839057" y="10833"/>
                  <a:pt x="292902" y="7819"/>
                  <a:pt x="0" y="27432"/>
                </a:cubicBezTo>
                <a:cubicBezTo>
                  <a:pt x="-234" y="21031"/>
                  <a:pt x="-921" y="632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60120" y="4309348"/>
            <a:ext cx="6365383" cy="49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7140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100" dirty="0">
              <a:sym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C995F-1D81-2E2D-81FF-0C151EC06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 r="18617"/>
          <a:stretch/>
        </p:blipFill>
        <p:spPr>
          <a:xfrm>
            <a:off x="7967553" y="1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9442C-9B0C-E018-C1E6-88EDEDFE2779}"/>
              </a:ext>
            </a:extLst>
          </p:cNvPr>
          <p:cNvSpPr/>
          <p:nvPr/>
        </p:nvSpPr>
        <p:spPr>
          <a:xfrm>
            <a:off x="838200" y="3619500"/>
            <a:ext cx="5638800" cy="457200"/>
          </a:xfrm>
          <a:prstGeom prst="rect">
            <a:avLst/>
          </a:prstGeom>
          <a:solidFill>
            <a:srgbClr val="73A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0965D8-77AD-D90F-5DB2-DA5CB1D5F726}"/>
              </a:ext>
            </a:extLst>
          </p:cNvPr>
          <p:cNvSpPr txBox="1"/>
          <p:nvPr/>
        </p:nvSpPr>
        <p:spPr>
          <a:xfrm>
            <a:off x="530698" y="2446634"/>
            <a:ext cx="6974983" cy="7094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3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House of Commons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3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House of Lords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3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does an MP do?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3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does an MP get their job?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3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Portsmouth South and Stephen Morgan MP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GB" sz="3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Quiz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CC8A93-76C2-0AB2-69AE-675E687A9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75B400BA-FCCC-AD8C-76B6-7590A86B5D3C}"/>
              </a:ext>
            </a:extLst>
          </p:cNvPr>
          <p:cNvSpPr txBox="1"/>
          <p:nvPr/>
        </p:nvSpPr>
        <p:spPr>
          <a:xfrm>
            <a:off x="-1295400" y="876300"/>
            <a:ext cx="20193000" cy="1580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11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Answer 4: False!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897291-8377-C4B9-A640-0B552E58C722}"/>
              </a:ext>
            </a:extLst>
          </p:cNvPr>
          <p:cNvSpPr txBox="1"/>
          <p:nvPr/>
        </p:nvSpPr>
        <p:spPr>
          <a:xfrm>
            <a:off x="8534400" y="1790700"/>
            <a:ext cx="9291484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King is not allowed into the House of Commons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tradition began in 1642, when King Charles I entered the Commons with soldiers to arrest five MPs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Since then, no monarch has set foot in the Commons — to show that Parliament is independent from the Crown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That’s why the King’s Speech is always delivered from the House of Lords, not the Commons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2FCB9C-323A-1633-9B62-03C69A06C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57500"/>
            <a:ext cx="8178552" cy="54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12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09002B-A8D8-2317-001F-650BAB0F1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2D7D35E-1170-CAC1-C29B-B28FAD604331}"/>
              </a:ext>
            </a:extLst>
          </p:cNvPr>
          <p:cNvSpPr txBox="1"/>
          <p:nvPr/>
        </p:nvSpPr>
        <p:spPr>
          <a:xfrm>
            <a:off x="364205" y="1562100"/>
            <a:ext cx="7530208" cy="6868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GB" sz="11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Question 5</a:t>
            </a:r>
          </a:p>
          <a:p>
            <a:pPr algn="ctr">
              <a:lnSpc>
                <a:spcPts val="8959"/>
              </a:lnSpc>
            </a:pPr>
            <a:endParaRPr lang="en-GB" sz="11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  <a:p>
            <a:pPr algn="ctr">
              <a:lnSpc>
                <a:spcPts val="8959"/>
              </a:lnSpc>
            </a:pPr>
            <a:r>
              <a:rPr lang="en-GB" sz="90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How can I contact my MP?</a:t>
            </a:r>
          </a:p>
          <a:p>
            <a:pPr algn="ctr">
              <a:lnSpc>
                <a:spcPts val="8959"/>
              </a:lnSpc>
            </a:pPr>
            <a:endParaRPr lang="en-GB" sz="7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B241D-6AFE-468E-DF60-47F785A9B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2095500"/>
            <a:ext cx="8990173" cy="674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35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169614-5308-4DB9-CECF-2CDA5EACA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1F77C36C-822C-3288-D0EB-7F58B46AED03}"/>
              </a:ext>
            </a:extLst>
          </p:cNvPr>
          <p:cNvSpPr txBox="1"/>
          <p:nvPr/>
        </p:nvSpPr>
        <p:spPr>
          <a:xfrm>
            <a:off x="-1371600" y="876300"/>
            <a:ext cx="20193000" cy="1580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11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nva Sans Bold"/>
              </a:rPr>
              <a:t>Answer 5</a:t>
            </a: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  <a:p>
            <a:pPr>
              <a:lnSpc>
                <a:spcPts val="4200"/>
              </a:lnSpc>
              <a:spcBef>
                <a:spcPct val="0"/>
              </a:spcBef>
            </a:pPr>
            <a:endParaRPr lang="en-US" sz="30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nva Sans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FB2D04-4604-3C14-601D-FB584E09A206}"/>
              </a:ext>
            </a:extLst>
          </p:cNvPr>
          <p:cNvSpPr txBox="1"/>
          <p:nvPr/>
        </p:nvSpPr>
        <p:spPr>
          <a:xfrm>
            <a:off x="8153400" y="1790700"/>
            <a:ext cx="9672484" cy="7094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can get in touch with the MP for your area by email, letter, phone, dropping into their constituency office or by attending a local event.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is important to include your full name and postcode in any correspondence as MPs can only help their own constituents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live in Portsmouth South and want to share your thoughts, issues or concerns please get in touch with Stephen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04941D-DF7A-1367-43E6-52AED01C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2933700"/>
            <a:ext cx="7266310" cy="54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29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ECC17B-7D55-9C4A-C129-F5086C50B37D}"/>
              </a:ext>
            </a:extLst>
          </p:cNvPr>
          <p:cNvSpPr txBox="1"/>
          <p:nvPr/>
        </p:nvSpPr>
        <p:spPr>
          <a:xfrm>
            <a:off x="838200" y="8496300"/>
            <a:ext cx="15087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Website: </a:t>
            </a:r>
            <a:r>
              <a:rPr lang="en-GB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www.stephenmorgan.org.uk</a:t>
            </a:r>
            <a:endParaRPr lang="en-GB" sz="5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GB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Email: Stephen.morgan.mp@parliament.uk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953AB-B725-6F6E-D5AE-B77ED7684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342900"/>
            <a:ext cx="10591800" cy="79020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D82439-A7A9-57E5-C02B-D9F116129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E3B7E59-5EFE-02D5-4E34-340AF2A48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66BC2A29-DCEF-3625-C3A4-28A5B78E9D13}"/>
              </a:ext>
            </a:extLst>
          </p:cNvPr>
          <p:cNvSpPr txBox="1"/>
          <p:nvPr/>
        </p:nvSpPr>
        <p:spPr>
          <a:xfrm>
            <a:off x="994533" y="1201392"/>
            <a:ext cx="7726383" cy="12477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100" b="1" dirty="0">
                <a:latin typeface="+mj-lt"/>
                <a:ea typeface="+mj-ea"/>
                <a:cs typeface="+mj-cs"/>
                <a:sym typeface="Open Sans Bold"/>
              </a:rPr>
              <a:t>House of Commons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100" b="1" dirty="0">
              <a:latin typeface="+mj-lt"/>
              <a:ea typeface="+mj-ea"/>
              <a:cs typeface="+mj-cs"/>
              <a:sym typeface="Open Sans Bold"/>
            </a:endParaRP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214555A4-7CBB-BDBA-8CA9-4A1BF6AFE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5212080"/>
              <a:gd name="connsiteY0" fmla="*/ 0 h 27432"/>
              <a:gd name="connsiteX1" fmla="*/ 599389 w 5212080"/>
              <a:gd name="connsiteY1" fmla="*/ 0 h 27432"/>
              <a:gd name="connsiteX2" fmla="*/ 1198778 w 5212080"/>
              <a:gd name="connsiteY2" fmla="*/ 0 h 27432"/>
              <a:gd name="connsiteX3" fmla="*/ 1954530 w 5212080"/>
              <a:gd name="connsiteY3" fmla="*/ 0 h 27432"/>
              <a:gd name="connsiteX4" fmla="*/ 2501798 w 5212080"/>
              <a:gd name="connsiteY4" fmla="*/ 0 h 27432"/>
              <a:gd name="connsiteX5" fmla="*/ 3049067 w 5212080"/>
              <a:gd name="connsiteY5" fmla="*/ 0 h 27432"/>
              <a:gd name="connsiteX6" fmla="*/ 3700577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664812 w 5212080"/>
              <a:gd name="connsiteY10" fmla="*/ 27432 h 27432"/>
              <a:gd name="connsiteX11" fmla="*/ 4117543 w 5212080"/>
              <a:gd name="connsiteY11" fmla="*/ 27432 h 27432"/>
              <a:gd name="connsiteX12" fmla="*/ 3466033 w 5212080"/>
              <a:gd name="connsiteY12" fmla="*/ 27432 h 27432"/>
              <a:gd name="connsiteX13" fmla="*/ 2918765 w 5212080"/>
              <a:gd name="connsiteY13" fmla="*/ 27432 h 27432"/>
              <a:gd name="connsiteX14" fmla="*/ 2423617 w 5212080"/>
              <a:gd name="connsiteY14" fmla="*/ 27432 h 27432"/>
              <a:gd name="connsiteX15" fmla="*/ 1772107 w 5212080"/>
              <a:gd name="connsiteY15" fmla="*/ 27432 h 27432"/>
              <a:gd name="connsiteX16" fmla="*/ 1120597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2080" h="27432" fill="none" extrusionOk="0">
                <a:moveTo>
                  <a:pt x="0" y="0"/>
                </a:moveTo>
                <a:cubicBezTo>
                  <a:pt x="128838" y="-11329"/>
                  <a:pt x="306779" y="5198"/>
                  <a:pt x="599389" y="0"/>
                </a:cubicBezTo>
                <a:cubicBezTo>
                  <a:pt x="891999" y="-5198"/>
                  <a:pt x="916635" y="-24425"/>
                  <a:pt x="1198778" y="0"/>
                </a:cubicBezTo>
                <a:cubicBezTo>
                  <a:pt x="1480921" y="24425"/>
                  <a:pt x="1761605" y="-17440"/>
                  <a:pt x="1954530" y="0"/>
                </a:cubicBezTo>
                <a:cubicBezTo>
                  <a:pt x="2147455" y="17440"/>
                  <a:pt x="2239112" y="-16223"/>
                  <a:pt x="2501798" y="0"/>
                </a:cubicBezTo>
                <a:cubicBezTo>
                  <a:pt x="2764484" y="16223"/>
                  <a:pt x="2838074" y="12987"/>
                  <a:pt x="3049067" y="0"/>
                </a:cubicBezTo>
                <a:cubicBezTo>
                  <a:pt x="3260060" y="-12987"/>
                  <a:pt x="3470388" y="-15138"/>
                  <a:pt x="3700577" y="0"/>
                </a:cubicBezTo>
                <a:cubicBezTo>
                  <a:pt x="3930766" y="15138"/>
                  <a:pt x="4052672" y="-14938"/>
                  <a:pt x="4247845" y="0"/>
                </a:cubicBezTo>
                <a:cubicBezTo>
                  <a:pt x="4443018" y="14938"/>
                  <a:pt x="4730158" y="-1623"/>
                  <a:pt x="5212080" y="0"/>
                </a:cubicBezTo>
                <a:cubicBezTo>
                  <a:pt x="5212790" y="9050"/>
                  <a:pt x="5211442" y="21151"/>
                  <a:pt x="5212080" y="27432"/>
                </a:cubicBezTo>
                <a:cubicBezTo>
                  <a:pt x="4991075" y="27722"/>
                  <a:pt x="4932008" y="37429"/>
                  <a:pt x="4664812" y="27432"/>
                </a:cubicBezTo>
                <a:cubicBezTo>
                  <a:pt x="4397616" y="17435"/>
                  <a:pt x="4374940" y="47585"/>
                  <a:pt x="4117543" y="27432"/>
                </a:cubicBezTo>
                <a:cubicBezTo>
                  <a:pt x="3860146" y="7279"/>
                  <a:pt x="3773367" y="36569"/>
                  <a:pt x="3466033" y="27432"/>
                </a:cubicBezTo>
                <a:cubicBezTo>
                  <a:pt x="3158699" y="18296"/>
                  <a:pt x="3137854" y="54523"/>
                  <a:pt x="2918765" y="27432"/>
                </a:cubicBezTo>
                <a:cubicBezTo>
                  <a:pt x="2699676" y="341"/>
                  <a:pt x="2536311" y="13149"/>
                  <a:pt x="2423617" y="27432"/>
                </a:cubicBezTo>
                <a:cubicBezTo>
                  <a:pt x="2310923" y="41715"/>
                  <a:pt x="2021228" y="23141"/>
                  <a:pt x="1772107" y="27432"/>
                </a:cubicBezTo>
                <a:cubicBezTo>
                  <a:pt x="1522986" y="31724"/>
                  <a:pt x="1317107" y="20364"/>
                  <a:pt x="1120597" y="27432"/>
                </a:cubicBezTo>
                <a:cubicBezTo>
                  <a:pt x="924087" y="34501"/>
                  <a:pt x="454536" y="8495"/>
                  <a:pt x="0" y="27432"/>
                </a:cubicBezTo>
                <a:cubicBezTo>
                  <a:pt x="-1228" y="21145"/>
                  <a:pt x="-815" y="8816"/>
                  <a:pt x="0" y="0"/>
                </a:cubicBezTo>
                <a:close/>
              </a:path>
              <a:path w="5212080" h="27432" stroke="0" extrusionOk="0">
                <a:moveTo>
                  <a:pt x="0" y="0"/>
                </a:moveTo>
                <a:cubicBezTo>
                  <a:pt x="233695" y="-764"/>
                  <a:pt x="364103" y="24957"/>
                  <a:pt x="547268" y="0"/>
                </a:cubicBezTo>
                <a:cubicBezTo>
                  <a:pt x="730433" y="-24957"/>
                  <a:pt x="937737" y="-21107"/>
                  <a:pt x="1303020" y="0"/>
                </a:cubicBezTo>
                <a:cubicBezTo>
                  <a:pt x="1668303" y="21107"/>
                  <a:pt x="1620404" y="13071"/>
                  <a:pt x="1798168" y="0"/>
                </a:cubicBezTo>
                <a:cubicBezTo>
                  <a:pt x="1975932" y="-13071"/>
                  <a:pt x="2090998" y="4232"/>
                  <a:pt x="2293315" y="0"/>
                </a:cubicBezTo>
                <a:cubicBezTo>
                  <a:pt x="2495632" y="-4232"/>
                  <a:pt x="2738710" y="-17332"/>
                  <a:pt x="2944825" y="0"/>
                </a:cubicBezTo>
                <a:cubicBezTo>
                  <a:pt x="3150940" y="17332"/>
                  <a:pt x="3308101" y="26665"/>
                  <a:pt x="3544214" y="0"/>
                </a:cubicBezTo>
                <a:cubicBezTo>
                  <a:pt x="3780327" y="-26665"/>
                  <a:pt x="4028425" y="-24303"/>
                  <a:pt x="4247845" y="0"/>
                </a:cubicBezTo>
                <a:cubicBezTo>
                  <a:pt x="4467265" y="24303"/>
                  <a:pt x="4779418" y="33057"/>
                  <a:pt x="5212080" y="0"/>
                </a:cubicBezTo>
                <a:cubicBezTo>
                  <a:pt x="5212137" y="6776"/>
                  <a:pt x="5210915" y="20935"/>
                  <a:pt x="5212080" y="27432"/>
                </a:cubicBezTo>
                <a:cubicBezTo>
                  <a:pt x="4921467" y="60248"/>
                  <a:pt x="4631077" y="62273"/>
                  <a:pt x="4456328" y="27432"/>
                </a:cubicBezTo>
                <a:cubicBezTo>
                  <a:pt x="4281579" y="-7409"/>
                  <a:pt x="4048724" y="47667"/>
                  <a:pt x="3856939" y="27432"/>
                </a:cubicBezTo>
                <a:cubicBezTo>
                  <a:pt x="3665154" y="7197"/>
                  <a:pt x="3498754" y="15866"/>
                  <a:pt x="3257550" y="27432"/>
                </a:cubicBezTo>
                <a:cubicBezTo>
                  <a:pt x="3016346" y="38998"/>
                  <a:pt x="2854089" y="39360"/>
                  <a:pt x="2710282" y="27432"/>
                </a:cubicBezTo>
                <a:cubicBezTo>
                  <a:pt x="2566475" y="15504"/>
                  <a:pt x="2336282" y="56792"/>
                  <a:pt x="2110892" y="27432"/>
                </a:cubicBezTo>
                <a:cubicBezTo>
                  <a:pt x="1885502" y="-1928"/>
                  <a:pt x="1825148" y="42061"/>
                  <a:pt x="1615745" y="27432"/>
                </a:cubicBezTo>
                <a:cubicBezTo>
                  <a:pt x="1406342" y="12803"/>
                  <a:pt x="1193655" y="44031"/>
                  <a:pt x="1016356" y="27432"/>
                </a:cubicBezTo>
                <a:cubicBezTo>
                  <a:pt x="839057" y="10833"/>
                  <a:pt x="292902" y="7819"/>
                  <a:pt x="0" y="27432"/>
                </a:cubicBezTo>
                <a:cubicBezTo>
                  <a:pt x="-234" y="21031"/>
                  <a:pt x="-921" y="632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3F65BE4F-4599-5745-B086-846CB227833F}"/>
              </a:ext>
            </a:extLst>
          </p:cNvPr>
          <p:cNvSpPr txBox="1"/>
          <p:nvPr/>
        </p:nvSpPr>
        <p:spPr>
          <a:xfrm>
            <a:off x="960120" y="4309348"/>
            <a:ext cx="6365383" cy="49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7140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100" dirty="0">
              <a:sym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FD761-A6C6-2FEF-064C-E20942CB5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949" r="10949"/>
          <a:stretch/>
        </p:blipFill>
        <p:spPr>
          <a:xfrm>
            <a:off x="8065063" y="1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9919C2-8BC6-8686-259D-8935358E72A6}"/>
              </a:ext>
            </a:extLst>
          </p:cNvPr>
          <p:cNvSpPr/>
          <p:nvPr/>
        </p:nvSpPr>
        <p:spPr>
          <a:xfrm>
            <a:off x="838200" y="3619500"/>
            <a:ext cx="5638800" cy="457200"/>
          </a:xfrm>
          <a:prstGeom prst="rect">
            <a:avLst/>
          </a:prstGeom>
          <a:solidFill>
            <a:srgbClr val="73A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86CDD-F140-2661-1340-0FA6EF1962FC}"/>
              </a:ext>
            </a:extLst>
          </p:cNvPr>
          <p:cNvSpPr txBox="1"/>
          <p:nvPr/>
        </p:nvSpPr>
        <p:spPr>
          <a:xfrm>
            <a:off x="350520" y="1968698"/>
            <a:ext cx="6974983" cy="8773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9595" lvl="1" indent="-342900">
              <a:lnSpc>
                <a:spcPts val="3444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Members of Parliament (MPs) are elected to represent communities across the UK</a:t>
            </a:r>
          </a:p>
          <a:p>
            <a:pPr marL="342900" indent="-342900">
              <a:lnSpc>
                <a:spcPts val="3444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sz="3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69595" lvl="1" indent="-342900">
              <a:lnSpc>
                <a:spcPts val="3444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There are 650 MPs, each representing a different constituency</a:t>
            </a:r>
          </a:p>
          <a:p>
            <a:pPr marL="342900" indent="-342900">
              <a:lnSpc>
                <a:spcPts val="3444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sz="3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69595" lvl="1" indent="-342900">
              <a:lnSpc>
                <a:spcPts val="3444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MPs debate important national issues in the House of Commons</a:t>
            </a:r>
          </a:p>
          <a:p>
            <a:pPr marL="342900" indent="-342900">
              <a:lnSpc>
                <a:spcPts val="3444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sz="3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69595" lvl="1" indent="-342900">
              <a:lnSpc>
                <a:spcPts val="3444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They propose and vote on new laws</a:t>
            </a:r>
          </a:p>
          <a:p>
            <a:pPr marL="342900" indent="-342900">
              <a:lnSpc>
                <a:spcPts val="3444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sz="3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69595" lvl="1" indent="-342900">
              <a:lnSpc>
                <a:spcPts val="3444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 Prime Minister’s Questions (PMQs), MPs ask the Prime Minister about the government’s plans and decisions</a:t>
            </a:r>
          </a:p>
          <a:p>
            <a:pPr>
              <a:lnSpc>
                <a:spcPts val="3444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3444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25276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1AF28C-1AA0-8A28-05B9-4B6F9E5F8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BCB73630-DDA7-C45C-4461-CB5108E5D268}"/>
              </a:ext>
            </a:extLst>
          </p:cNvPr>
          <p:cNvSpPr txBox="1"/>
          <p:nvPr/>
        </p:nvSpPr>
        <p:spPr>
          <a:xfrm>
            <a:off x="1" y="484235"/>
            <a:ext cx="18287999" cy="1931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72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Who is in the House of Commons? </a:t>
            </a:r>
          </a:p>
          <a:p>
            <a:pPr algn="ctr">
              <a:lnSpc>
                <a:spcPts val="7872"/>
              </a:lnSpc>
              <a:spcBef>
                <a:spcPct val="0"/>
              </a:spcBef>
            </a:pPr>
            <a:endParaRPr lang="en-US" sz="4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36B651F-CBAF-F578-6BFA-C481E160540B}"/>
              </a:ext>
            </a:extLst>
          </p:cNvPr>
          <p:cNvSpPr txBox="1"/>
          <p:nvPr/>
        </p:nvSpPr>
        <p:spPr>
          <a:xfrm>
            <a:off x="12011947" y="2170471"/>
            <a:ext cx="5590254" cy="78088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44"/>
              </a:lnSpc>
            </a:pPr>
            <a:r>
              <a:rPr lang="en-US" sz="23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The Speaker</a:t>
            </a:r>
          </a:p>
          <a:p>
            <a:pPr marL="683895" lvl="1" indent="-457200" algn="l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 Speaker is in charge of the House of Commons</a:t>
            </a:r>
          </a:p>
          <a:p>
            <a:pPr marL="683895" lvl="1" indent="-457200" algn="l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They chair debates, keep order, and make sure everyone follows the rules</a:t>
            </a:r>
          </a:p>
          <a:p>
            <a:pPr marL="683895" lvl="1" indent="-457200" algn="l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 Speaker must stay neutral and doesn't take sides in debates</a:t>
            </a:r>
          </a:p>
          <a:p>
            <a:pPr marL="457200" indent="-457200" algn="l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3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algn="l">
              <a:lnSpc>
                <a:spcPts val="3444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Government benches</a:t>
            </a:r>
          </a:p>
          <a:p>
            <a:pPr marL="683895" lvl="1" indent="-457200" algn="l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These seats are for MPs from the political party (or parties) in power</a:t>
            </a:r>
          </a:p>
          <a:p>
            <a:pPr marL="683895" lvl="1" indent="-457200" algn="l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They sit to the right of the Speaker</a:t>
            </a:r>
          </a:p>
          <a:p>
            <a:pPr marL="683895" lvl="1" indent="-457200" algn="l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 government is responsible for running the country and putting forward new laws and policies</a:t>
            </a:r>
          </a:p>
          <a:p>
            <a:pPr algn="l">
              <a:lnSpc>
                <a:spcPts val="3444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444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D5DD89-D47F-E357-F056-16434818F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99" y="2171700"/>
            <a:ext cx="11410950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41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830F6B-0040-FA3B-EFCB-8163F9B5B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57A35508-7AE7-17DF-FA4A-5F2260590E29}"/>
              </a:ext>
            </a:extLst>
          </p:cNvPr>
          <p:cNvSpPr txBox="1"/>
          <p:nvPr/>
        </p:nvSpPr>
        <p:spPr>
          <a:xfrm>
            <a:off x="1" y="484235"/>
            <a:ext cx="18287999" cy="1931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72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Who is in the House of Commons? </a:t>
            </a:r>
          </a:p>
          <a:p>
            <a:pPr algn="ctr">
              <a:lnSpc>
                <a:spcPts val="7872"/>
              </a:lnSpc>
              <a:spcBef>
                <a:spcPct val="0"/>
              </a:spcBef>
            </a:pPr>
            <a:endParaRPr lang="en-US" sz="48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0B3E065-0488-9510-2C43-71785E929631}"/>
              </a:ext>
            </a:extLst>
          </p:cNvPr>
          <p:cNvSpPr txBox="1"/>
          <p:nvPr/>
        </p:nvSpPr>
        <p:spPr>
          <a:xfrm>
            <a:off x="10058398" y="1714500"/>
            <a:ext cx="7924801" cy="8860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5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Ministers</a:t>
            </a:r>
          </a:p>
          <a:p>
            <a:pPr marL="569595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Ministers are MPs or members of the House of Lords who have specific responsibilities, like health or education</a:t>
            </a:r>
          </a:p>
          <a:p>
            <a:pPr marL="569595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Senior ministers, such as the Prime Minister and Chancellor, sit on the front row — known as the “front bench”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r>
              <a:rPr lang="en-US" sz="25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Opposition benches</a:t>
            </a:r>
          </a:p>
          <a:p>
            <a:pPr marL="569595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MPs from parties not in government sit opposite the government benches</a:t>
            </a:r>
          </a:p>
          <a:p>
            <a:pPr marL="569595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 main opposition party also has “shadow” ministers who challenge the government’s ideas and offer alternatives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r>
              <a:rPr lang="en-US" sz="25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Backbenchers</a:t>
            </a:r>
          </a:p>
          <a:p>
            <a:pPr marL="569595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Most MPs are backbenchers — they don’t hold ministerial or shadow minister roles</a:t>
            </a:r>
          </a:p>
          <a:p>
            <a:pPr marL="569595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They represent their constituents, take part in debates, and vote on laws</a:t>
            </a:r>
          </a:p>
          <a:p>
            <a:pPr marL="569595" lvl="1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Backbenchers are important for holding both the government and opposition to account.</a:t>
            </a:r>
          </a:p>
          <a:p>
            <a:pPr algn="l">
              <a:lnSpc>
                <a:spcPts val="3444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8C3C5-C121-F1EC-7646-F789BAD45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7" y="2416111"/>
            <a:ext cx="9448800" cy="594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95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8CD9BD-4C4E-8450-2858-157F43D0C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A6126B4-CD3D-FEB6-880E-1680142DD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E0D47E3A-C011-A9EF-8BA1-C9F1470F27B9}"/>
              </a:ext>
            </a:extLst>
          </p:cNvPr>
          <p:cNvSpPr txBox="1"/>
          <p:nvPr/>
        </p:nvSpPr>
        <p:spPr>
          <a:xfrm>
            <a:off x="994533" y="1201392"/>
            <a:ext cx="7726383" cy="12477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100" b="1" dirty="0">
                <a:latin typeface="+mj-lt"/>
                <a:ea typeface="+mj-ea"/>
                <a:cs typeface="+mj-cs"/>
                <a:sym typeface="Open Sans Bold"/>
              </a:rPr>
              <a:t>House of Lords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100" b="1" dirty="0">
              <a:latin typeface="+mj-lt"/>
              <a:ea typeface="+mj-ea"/>
              <a:cs typeface="+mj-cs"/>
              <a:sym typeface="Open Sans Bold"/>
            </a:endParaRP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4B3315D1-3AD9-8271-AA2F-CB608B72A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5212080"/>
              <a:gd name="connsiteY0" fmla="*/ 0 h 27432"/>
              <a:gd name="connsiteX1" fmla="*/ 599389 w 5212080"/>
              <a:gd name="connsiteY1" fmla="*/ 0 h 27432"/>
              <a:gd name="connsiteX2" fmla="*/ 1198778 w 5212080"/>
              <a:gd name="connsiteY2" fmla="*/ 0 h 27432"/>
              <a:gd name="connsiteX3" fmla="*/ 1954530 w 5212080"/>
              <a:gd name="connsiteY3" fmla="*/ 0 h 27432"/>
              <a:gd name="connsiteX4" fmla="*/ 2501798 w 5212080"/>
              <a:gd name="connsiteY4" fmla="*/ 0 h 27432"/>
              <a:gd name="connsiteX5" fmla="*/ 3049067 w 5212080"/>
              <a:gd name="connsiteY5" fmla="*/ 0 h 27432"/>
              <a:gd name="connsiteX6" fmla="*/ 3700577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664812 w 5212080"/>
              <a:gd name="connsiteY10" fmla="*/ 27432 h 27432"/>
              <a:gd name="connsiteX11" fmla="*/ 4117543 w 5212080"/>
              <a:gd name="connsiteY11" fmla="*/ 27432 h 27432"/>
              <a:gd name="connsiteX12" fmla="*/ 3466033 w 5212080"/>
              <a:gd name="connsiteY12" fmla="*/ 27432 h 27432"/>
              <a:gd name="connsiteX13" fmla="*/ 2918765 w 5212080"/>
              <a:gd name="connsiteY13" fmla="*/ 27432 h 27432"/>
              <a:gd name="connsiteX14" fmla="*/ 2423617 w 5212080"/>
              <a:gd name="connsiteY14" fmla="*/ 27432 h 27432"/>
              <a:gd name="connsiteX15" fmla="*/ 1772107 w 5212080"/>
              <a:gd name="connsiteY15" fmla="*/ 27432 h 27432"/>
              <a:gd name="connsiteX16" fmla="*/ 1120597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2080" h="27432" fill="none" extrusionOk="0">
                <a:moveTo>
                  <a:pt x="0" y="0"/>
                </a:moveTo>
                <a:cubicBezTo>
                  <a:pt x="128838" y="-11329"/>
                  <a:pt x="306779" y="5198"/>
                  <a:pt x="599389" y="0"/>
                </a:cubicBezTo>
                <a:cubicBezTo>
                  <a:pt x="891999" y="-5198"/>
                  <a:pt x="916635" y="-24425"/>
                  <a:pt x="1198778" y="0"/>
                </a:cubicBezTo>
                <a:cubicBezTo>
                  <a:pt x="1480921" y="24425"/>
                  <a:pt x="1761605" y="-17440"/>
                  <a:pt x="1954530" y="0"/>
                </a:cubicBezTo>
                <a:cubicBezTo>
                  <a:pt x="2147455" y="17440"/>
                  <a:pt x="2239112" y="-16223"/>
                  <a:pt x="2501798" y="0"/>
                </a:cubicBezTo>
                <a:cubicBezTo>
                  <a:pt x="2764484" y="16223"/>
                  <a:pt x="2838074" y="12987"/>
                  <a:pt x="3049067" y="0"/>
                </a:cubicBezTo>
                <a:cubicBezTo>
                  <a:pt x="3260060" y="-12987"/>
                  <a:pt x="3470388" y="-15138"/>
                  <a:pt x="3700577" y="0"/>
                </a:cubicBezTo>
                <a:cubicBezTo>
                  <a:pt x="3930766" y="15138"/>
                  <a:pt x="4052672" y="-14938"/>
                  <a:pt x="4247845" y="0"/>
                </a:cubicBezTo>
                <a:cubicBezTo>
                  <a:pt x="4443018" y="14938"/>
                  <a:pt x="4730158" y="-1623"/>
                  <a:pt x="5212080" y="0"/>
                </a:cubicBezTo>
                <a:cubicBezTo>
                  <a:pt x="5212790" y="9050"/>
                  <a:pt x="5211442" y="21151"/>
                  <a:pt x="5212080" y="27432"/>
                </a:cubicBezTo>
                <a:cubicBezTo>
                  <a:pt x="4991075" y="27722"/>
                  <a:pt x="4932008" y="37429"/>
                  <a:pt x="4664812" y="27432"/>
                </a:cubicBezTo>
                <a:cubicBezTo>
                  <a:pt x="4397616" y="17435"/>
                  <a:pt x="4374940" y="47585"/>
                  <a:pt x="4117543" y="27432"/>
                </a:cubicBezTo>
                <a:cubicBezTo>
                  <a:pt x="3860146" y="7279"/>
                  <a:pt x="3773367" y="36569"/>
                  <a:pt x="3466033" y="27432"/>
                </a:cubicBezTo>
                <a:cubicBezTo>
                  <a:pt x="3158699" y="18296"/>
                  <a:pt x="3137854" y="54523"/>
                  <a:pt x="2918765" y="27432"/>
                </a:cubicBezTo>
                <a:cubicBezTo>
                  <a:pt x="2699676" y="341"/>
                  <a:pt x="2536311" y="13149"/>
                  <a:pt x="2423617" y="27432"/>
                </a:cubicBezTo>
                <a:cubicBezTo>
                  <a:pt x="2310923" y="41715"/>
                  <a:pt x="2021228" y="23141"/>
                  <a:pt x="1772107" y="27432"/>
                </a:cubicBezTo>
                <a:cubicBezTo>
                  <a:pt x="1522986" y="31724"/>
                  <a:pt x="1317107" y="20364"/>
                  <a:pt x="1120597" y="27432"/>
                </a:cubicBezTo>
                <a:cubicBezTo>
                  <a:pt x="924087" y="34501"/>
                  <a:pt x="454536" y="8495"/>
                  <a:pt x="0" y="27432"/>
                </a:cubicBezTo>
                <a:cubicBezTo>
                  <a:pt x="-1228" y="21145"/>
                  <a:pt x="-815" y="8816"/>
                  <a:pt x="0" y="0"/>
                </a:cubicBezTo>
                <a:close/>
              </a:path>
              <a:path w="5212080" h="27432" stroke="0" extrusionOk="0">
                <a:moveTo>
                  <a:pt x="0" y="0"/>
                </a:moveTo>
                <a:cubicBezTo>
                  <a:pt x="233695" y="-764"/>
                  <a:pt x="364103" y="24957"/>
                  <a:pt x="547268" y="0"/>
                </a:cubicBezTo>
                <a:cubicBezTo>
                  <a:pt x="730433" y="-24957"/>
                  <a:pt x="937737" y="-21107"/>
                  <a:pt x="1303020" y="0"/>
                </a:cubicBezTo>
                <a:cubicBezTo>
                  <a:pt x="1668303" y="21107"/>
                  <a:pt x="1620404" y="13071"/>
                  <a:pt x="1798168" y="0"/>
                </a:cubicBezTo>
                <a:cubicBezTo>
                  <a:pt x="1975932" y="-13071"/>
                  <a:pt x="2090998" y="4232"/>
                  <a:pt x="2293315" y="0"/>
                </a:cubicBezTo>
                <a:cubicBezTo>
                  <a:pt x="2495632" y="-4232"/>
                  <a:pt x="2738710" y="-17332"/>
                  <a:pt x="2944825" y="0"/>
                </a:cubicBezTo>
                <a:cubicBezTo>
                  <a:pt x="3150940" y="17332"/>
                  <a:pt x="3308101" y="26665"/>
                  <a:pt x="3544214" y="0"/>
                </a:cubicBezTo>
                <a:cubicBezTo>
                  <a:pt x="3780327" y="-26665"/>
                  <a:pt x="4028425" y="-24303"/>
                  <a:pt x="4247845" y="0"/>
                </a:cubicBezTo>
                <a:cubicBezTo>
                  <a:pt x="4467265" y="24303"/>
                  <a:pt x="4779418" y="33057"/>
                  <a:pt x="5212080" y="0"/>
                </a:cubicBezTo>
                <a:cubicBezTo>
                  <a:pt x="5212137" y="6776"/>
                  <a:pt x="5210915" y="20935"/>
                  <a:pt x="5212080" y="27432"/>
                </a:cubicBezTo>
                <a:cubicBezTo>
                  <a:pt x="4921467" y="60248"/>
                  <a:pt x="4631077" y="62273"/>
                  <a:pt x="4456328" y="27432"/>
                </a:cubicBezTo>
                <a:cubicBezTo>
                  <a:pt x="4281579" y="-7409"/>
                  <a:pt x="4048724" y="47667"/>
                  <a:pt x="3856939" y="27432"/>
                </a:cubicBezTo>
                <a:cubicBezTo>
                  <a:pt x="3665154" y="7197"/>
                  <a:pt x="3498754" y="15866"/>
                  <a:pt x="3257550" y="27432"/>
                </a:cubicBezTo>
                <a:cubicBezTo>
                  <a:pt x="3016346" y="38998"/>
                  <a:pt x="2854089" y="39360"/>
                  <a:pt x="2710282" y="27432"/>
                </a:cubicBezTo>
                <a:cubicBezTo>
                  <a:pt x="2566475" y="15504"/>
                  <a:pt x="2336282" y="56792"/>
                  <a:pt x="2110892" y="27432"/>
                </a:cubicBezTo>
                <a:cubicBezTo>
                  <a:pt x="1885502" y="-1928"/>
                  <a:pt x="1825148" y="42061"/>
                  <a:pt x="1615745" y="27432"/>
                </a:cubicBezTo>
                <a:cubicBezTo>
                  <a:pt x="1406342" y="12803"/>
                  <a:pt x="1193655" y="44031"/>
                  <a:pt x="1016356" y="27432"/>
                </a:cubicBezTo>
                <a:cubicBezTo>
                  <a:pt x="839057" y="10833"/>
                  <a:pt x="292902" y="7819"/>
                  <a:pt x="0" y="27432"/>
                </a:cubicBezTo>
                <a:cubicBezTo>
                  <a:pt x="-234" y="21031"/>
                  <a:pt x="-921" y="632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FF641F5-996A-88E3-292D-ABB3ADCD93F1}"/>
              </a:ext>
            </a:extLst>
          </p:cNvPr>
          <p:cNvSpPr txBox="1"/>
          <p:nvPr/>
        </p:nvSpPr>
        <p:spPr>
          <a:xfrm>
            <a:off x="960120" y="4309348"/>
            <a:ext cx="6365383" cy="49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7140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100" dirty="0">
              <a:sym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F6DDB-9537-FC29-DF65-560B07B31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583" r="16583"/>
          <a:stretch/>
        </p:blipFill>
        <p:spPr>
          <a:xfrm>
            <a:off x="8065063" y="1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F2583D-B689-EE80-104C-AED357A68E21}"/>
              </a:ext>
            </a:extLst>
          </p:cNvPr>
          <p:cNvSpPr/>
          <p:nvPr/>
        </p:nvSpPr>
        <p:spPr>
          <a:xfrm>
            <a:off x="838200" y="3619500"/>
            <a:ext cx="5638800" cy="457200"/>
          </a:xfrm>
          <a:prstGeom prst="rect">
            <a:avLst/>
          </a:prstGeom>
          <a:solidFill>
            <a:srgbClr val="73A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D2D56-6239-E465-0995-3D974A3393BD}"/>
              </a:ext>
            </a:extLst>
          </p:cNvPr>
          <p:cNvSpPr txBox="1"/>
          <p:nvPr/>
        </p:nvSpPr>
        <p:spPr>
          <a:xfrm>
            <a:off x="-1" y="1409700"/>
            <a:ext cx="8065063" cy="10081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444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The House of Lords works alongside the House of Commons to help make and improve laws</a:t>
            </a:r>
          </a:p>
          <a:p>
            <a:pPr>
              <a:lnSpc>
                <a:spcPts val="3444"/>
              </a:lnSpc>
              <a:spcBef>
                <a:spcPct val="0"/>
              </a:spcBef>
            </a:pPr>
            <a:endParaRPr lang="en-US" sz="27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 Bold"/>
            </a:endParaRPr>
          </a:p>
          <a:p>
            <a:pPr>
              <a:lnSpc>
                <a:spcPts val="3444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Making and shaping laws</a:t>
            </a:r>
          </a:p>
          <a:p>
            <a:pPr marL="342900" indent="-342900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Lords review new laws passed by the Commons</a:t>
            </a:r>
          </a:p>
          <a:p>
            <a:pPr marL="342900" indent="-342900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They suggest changes to improve the wording or fix any problems</a:t>
            </a:r>
          </a:p>
          <a:p>
            <a:pPr marL="342900" indent="-342900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7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>
              <a:lnSpc>
                <a:spcPts val="3444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Checking and challenging the government</a:t>
            </a:r>
          </a:p>
          <a:p>
            <a:pPr marL="342900" indent="-342900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 800 Lords hold the government to account by questioning ministers, leading inquiries, and publishing reports</a:t>
            </a:r>
          </a:p>
          <a:p>
            <a:pPr marL="342900" indent="-342900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7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226695" lvl="1">
              <a:lnSpc>
                <a:spcPts val="3444"/>
              </a:lnSpc>
              <a:spcBef>
                <a:spcPct val="0"/>
              </a:spcBef>
            </a:pPr>
            <a:r>
              <a:rPr lang="en-US" sz="27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Bringing expert knowledge</a:t>
            </a:r>
          </a:p>
          <a:p>
            <a:pPr marL="457200" indent="-457200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Many members are leaders in fields like law, science, health, education, or business</a:t>
            </a:r>
          </a:p>
          <a:p>
            <a:pPr marL="457200" indent="-457200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Their expertise helps shape better policies</a:t>
            </a:r>
          </a:p>
          <a:p>
            <a:pPr marL="457200" indent="-457200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342900" indent="-342900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>
              <a:lnSpc>
                <a:spcPts val="3444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3444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3066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790FE1-2DA9-70B7-6413-C1EE31088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8BCE01A-9805-4F5B-A644-AF7C13B8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05446891-1B95-3B36-935B-3152C4342B04}"/>
              </a:ext>
            </a:extLst>
          </p:cNvPr>
          <p:cNvSpPr txBox="1"/>
          <p:nvPr/>
        </p:nvSpPr>
        <p:spPr>
          <a:xfrm>
            <a:off x="994533" y="1201392"/>
            <a:ext cx="7726383" cy="12477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8100" b="1" dirty="0">
                <a:latin typeface="+mj-lt"/>
                <a:ea typeface="+mj-ea"/>
                <a:cs typeface="+mj-cs"/>
                <a:sym typeface="Open Sans Bold"/>
              </a:rPr>
              <a:t>What does an MP do?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100" b="1" dirty="0">
              <a:latin typeface="+mj-lt"/>
              <a:ea typeface="+mj-ea"/>
              <a:cs typeface="+mj-cs"/>
              <a:sym typeface="Open Sans Bold"/>
            </a:endParaRP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E6AAC90D-355C-BE37-CF84-125D9DAF6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5212080"/>
              <a:gd name="connsiteY0" fmla="*/ 0 h 27432"/>
              <a:gd name="connsiteX1" fmla="*/ 599389 w 5212080"/>
              <a:gd name="connsiteY1" fmla="*/ 0 h 27432"/>
              <a:gd name="connsiteX2" fmla="*/ 1198778 w 5212080"/>
              <a:gd name="connsiteY2" fmla="*/ 0 h 27432"/>
              <a:gd name="connsiteX3" fmla="*/ 1954530 w 5212080"/>
              <a:gd name="connsiteY3" fmla="*/ 0 h 27432"/>
              <a:gd name="connsiteX4" fmla="*/ 2501798 w 5212080"/>
              <a:gd name="connsiteY4" fmla="*/ 0 h 27432"/>
              <a:gd name="connsiteX5" fmla="*/ 3049067 w 5212080"/>
              <a:gd name="connsiteY5" fmla="*/ 0 h 27432"/>
              <a:gd name="connsiteX6" fmla="*/ 3700577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664812 w 5212080"/>
              <a:gd name="connsiteY10" fmla="*/ 27432 h 27432"/>
              <a:gd name="connsiteX11" fmla="*/ 4117543 w 5212080"/>
              <a:gd name="connsiteY11" fmla="*/ 27432 h 27432"/>
              <a:gd name="connsiteX12" fmla="*/ 3466033 w 5212080"/>
              <a:gd name="connsiteY12" fmla="*/ 27432 h 27432"/>
              <a:gd name="connsiteX13" fmla="*/ 2918765 w 5212080"/>
              <a:gd name="connsiteY13" fmla="*/ 27432 h 27432"/>
              <a:gd name="connsiteX14" fmla="*/ 2423617 w 5212080"/>
              <a:gd name="connsiteY14" fmla="*/ 27432 h 27432"/>
              <a:gd name="connsiteX15" fmla="*/ 1772107 w 5212080"/>
              <a:gd name="connsiteY15" fmla="*/ 27432 h 27432"/>
              <a:gd name="connsiteX16" fmla="*/ 1120597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2080" h="27432" fill="none" extrusionOk="0">
                <a:moveTo>
                  <a:pt x="0" y="0"/>
                </a:moveTo>
                <a:cubicBezTo>
                  <a:pt x="128838" y="-11329"/>
                  <a:pt x="306779" y="5198"/>
                  <a:pt x="599389" y="0"/>
                </a:cubicBezTo>
                <a:cubicBezTo>
                  <a:pt x="891999" y="-5198"/>
                  <a:pt x="916635" y="-24425"/>
                  <a:pt x="1198778" y="0"/>
                </a:cubicBezTo>
                <a:cubicBezTo>
                  <a:pt x="1480921" y="24425"/>
                  <a:pt x="1761605" y="-17440"/>
                  <a:pt x="1954530" y="0"/>
                </a:cubicBezTo>
                <a:cubicBezTo>
                  <a:pt x="2147455" y="17440"/>
                  <a:pt x="2239112" y="-16223"/>
                  <a:pt x="2501798" y="0"/>
                </a:cubicBezTo>
                <a:cubicBezTo>
                  <a:pt x="2764484" y="16223"/>
                  <a:pt x="2838074" y="12987"/>
                  <a:pt x="3049067" y="0"/>
                </a:cubicBezTo>
                <a:cubicBezTo>
                  <a:pt x="3260060" y="-12987"/>
                  <a:pt x="3470388" y="-15138"/>
                  <a:pt x="3700577" y="0"/>
                </a:cubicBezTo>
                <a:cubicBezTo>
                  <a:pt x="3930766" y="15138"/>
                  <a:pt x="4052672" y="-14938"/>
                  <a:pt x="4247845" y="0"/>
                </a:cubicBezTo>
                <a:cubicBezTo>
                  <a:pt x="4443018" y="14938"/>
                  <a:pt x="4730158" y="-1623"/>
                  <a:pt x="5212080" y="0"/>
                </a:cubicBezTo>
                <a:cubicBezTo>
                  <a:pt x="5212790" y="9050"/>
                  <a:pt x="5211442" y="21151"/>
                  <a:pt x="5212080" y="27432"/>
                </a:cubicBezTo>
                <a:cubicBezTo>
                  <a:pt x="4991075" y="27722"/>
                  <a:pt x="4932008" y="37429"/>
                  <a:pt x="4664812" y="27432"/>
                </a:cubicBezTo>
                <a:cubicBezTo>
                  <a:pt x="4397616" y="17435"/>
                  <a:pt x="4374940" y="47585"/>
                  <a:pt x="4117543" y="27432"/>
                </a:cubicBezTo>
                <a:cubicBezTo>
                  <a:pt x="3860146" y="7279"/>
                  <a:pt x="3773367" y="36569"/>
                  <a:pt x="3466033" y="27432"/>
                </a:cubicBezTo>
                <a:cubicBezTo>
                  <a:pt x="3158699" y="18296"/>
                  <a:pt x="3137854" y="54523"/>
                  <a:pt x="2918765" y="27432"/>
                </a:cubicBezTo>
                <a:cubicBezTo>
                  <a:pt x="2699676" y="341"/>
                  <a:pt x="2536311" y="13149"/>
                  <a:pt x="2423617" y="27432"/>
                </a:cubicBezTo>
                <a:cubicBezTo>
                  <a:pt x="2310923" y="41715"/>
                  <a:pt x="2021228" y="23141"/>
                  <a:pt x="1772107" y="27432"/>
                </a:cubicBezTo>
                <a:cubicBezTo>
                  <a:pt x="1522986" y="31724"/>
                  <a:pt x="1317107" y="20364"/>
                  <a:pt x="1120597" y="27432"/>
                </a:cubicBezTo>
                <a:cubicBezTo>
                  <a:pt x="924087" y="34501"/>
                  <a:pt x="454536" y="8495"/>
                  <a:pt x="0" y="27432"/>
                </a:cubicBezTo>
                <a:cubicBezTo>
                  <a:pt x="-1228" y="21145"/>
                  <a:pt x="-815" y="8816"/>
                  <a:pt x="0" y="0"/>
                </a:cubicBezTo>
                <a:close/>
              </a:path>
              <a:path w="5212080" h="27432" stroke="0" extrusionOk="0">
                <a:moveTo>
                  <a:pt x="0" y="0"/>
                </a:moveTo>
                <a:cubicBezTo>
                  <a:pt x="233695" y="-764"/>
                  <a:pt x="364103" y="24957"/>
                  <a:pt x="547268" y="0"/>
                </a:cubicBezTo>
                <a:cubicBezTo>
                  <a:pt x="730433" y="-24957"/>
                  <a:pt x="937737" y="-21107"/>
                  <a:pt x="1303020" y="0"/>
                </a:cubicBezTo>
                <a:cubicBezTo>
                  <a:pt x="1668303" y="21107"/>
                  <a:pt x="1620404" y="13071"/>
                  <a:pt x="1798168" y="0"/>
                </a:cubicBezTo>
                <a:cubicBezTo>
                  <a:pt x="1975932" y="-13071"/>
                  <a:pt x="2090998" y="4232"/>
                  <a:pt x="2293315" y="0"/>
                </a:cubicBezTo>
                <a:cubicBezTo>
                  <a:pt x="2495632" y="-4232"/>
                  <a:pt x="2738710" y="-17332"/>
                  <a:pt x="2944825" y="0"/>
                </a:cubicBezTo>
                <a:cubicBezTo>
                  <a:pt x="3150940" y="17332"/>
                  <a:pt x="3308101" y="26665"/>
                  <a:pt x="3544214" y="0"/>
                </a:cubicBezTo>
                <a:cubicBezTo>
                  <a:pt x="3780327" y="-26665"/>
                  <a:pt x="4028425" y="-24303"/>
                  <a:pt x="4247845" y="0"/>
                </a:cubicBezTo>
                <a:cubicBezTo>
                  <a:pt x="4467265" y="24303"/>
                  <a:pt x="4779418" y="33057"/>
                  <a:pt x="5212080" y="0"/>
                </a:cubicBezTo>
                <a:cubicBezTo>
                  <a:pt x="5212137" y="6776"/>
                  <a:pt x="5210915" y="20935"/>
                  <a:pt x="5212080" y="27432"/>
                </a:cubicBezTo>
                <a:cubicBezTo>
                  <a:pt x="4921467" y="60248"/>
                  <a:pt x="4631077" y="62273"/>
                  <a:pt x="4456328" y="27432"/>
                </a:cubicBezTo>
                <a:cubicBezTo>
                  <a:pt x="4281579" y="-7409"/>
                  <a:pt x="4048724" y="47667"/>
                  <a:pt x="3856939" y="27432"/>
                </a:cubicBezTo>
                <a:cubicBezTo>
                  <a:pt x="3665154" y="7197"/>
                  <a:pt x="3498754" y="15866"/>
                  <a:pt x="3257550" y="27432"/>
                </a:cubicBezTo>
                <a:cubicBezTo>
                  <a:pt x="3016346" y="38998"/>
                  <a:pt x="2854089" y="39360"/>
                  <a:pt x="2710282" y="27432"/>
                </a:cubicBezTo>
                <a:cubicBezTo>
                  <a:pt x="2566475" y="15504"/>
                  <a:pt x="2336282" y="56792"/>
                  <a:pt x="2110892" y="27432"/>
                </a:cubicBezTo>
                <a:cubicBezTo>
                  <a:pt x="1885502" y="-1928"/>
                  <a:pt x="1825148" y="42061"/>
                  <a:pt x="1615745" y="27432"/>
                </a:cubicBezTo>
                <a:cubicBezTo>
                  <a:pt x="1406342" y="12803"/>
                  <a:pt x="1193655" y="44031"/>
                  <a:pt x="1016356" y="27432"/>
                </a:cubicBezTo>
                <a:cubicBezTo>
                  <a:pt x="839057" y="10833"/>
                  <a:pt x="292902" y="7819"/>
                  <a:pt x="0" y="27432"/>
                </a:cubicBezTo>
                <a:cubicBezTo>
                  <a:pt x="-234" y="21031"/>
                  <a:pt x="-921" y="6323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7FE02CD-DFF6-76B3-27A7-0134599396E7}"/>
              </a:ext>
            </a:extLst>
          </p:cNvPr>
          <p:cNvSpPr txBox="1"/>
          <p:nvPr/>
        </p:nvSpPr>
        <p:spPr>
          <a:xfrm>
            <a:off x="960120" y="4309348"/>
            <a:ext cx="6365383" cy="4981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7140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100" dirty="0">
              <a:sym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B6B47-ADC6-7636-D2C3-2300EBA7C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86" b="286"/>
          <a:stretch/>
        </p:blipFill>
        <p:spPr>
          <a:xfrm>
            <a:off x="8065063" y="1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7654D3-8EE2-7562-5A9D-5955D3F6EFB2}"/>
              </a:ext>
            </a:extLst>
          </p:cNvPr>
          <p:cNvSpPr/>
          <p:nvPr/>
        </p:nvSpPr>
        <p:spPr>
          <a:xfrm>
            <a:off x="838200" y="3619500"/>
            <a:ext cx="5638800" cy="457200"/>
          </a:xfrm>
          <a:prstGeom prst="rect">
            <a:avLst/>
          </a:prstGeom>
          <a:solidFill>
            <a:srgbClr val="73AC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3E6C1F-D6E5-7AAF-521F-A70C7FEE9EFB}"/>
              </a:ext>
            </a:extLst>
          </p:cNvPr>
          <p:cNvSpPr txBox="1"/>
          <p:nvPr/>
        </p:nvSpPr>
        <p:spPr>
          <a:xfrm>
            <a:off x="0" y="2084094"/>
            <a:ext cx="8065063" cy="8567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4519" lvl="1" indent="-302260">
              <a:spcBef>
                <a:spcPct val="0"/>
              </a:spcBef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Represents the interests and concerns of the people in their constituency</a:t>
            </a:r>
          </a:p>
          <a:p>
            <a:pPr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4519" lvl="1" indent="-302260">
              <a:spcBef>
                <a:spcPct val="0"/>
              </a:spcBef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Splits time between working in Parliament and their constituency</a:t>
            </a:r>
          </a:p>
          <a:p>
            <a:pPr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4519" lvl="1" indent="-302260">
              <a:spcBef>
                <a:spcPct val="0"/>
              </a:spcBef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Raises issues affecting their constituents, attends debates and votes on new laws</a:t>
            </a:r>
          </a:p>
          <a:p>
            <a:pPr marL="457200" indent="-457200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342900" indent="-342900">
              <a:lnSpc>
                <a:spcPts val="344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>
              <a:lnSpc>
                <a:spcPts val="3444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ts val="3444"/>
              </a:lnSpc>
              <a:spcBef>
                <a:spcPct val="0"/>
              </a:spcBef>
            </a:pPr>
            <a:endParaRPr lang="en-US" sz="21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28754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1838375"/>
            <a:ext cx="5287835" cy="7567563"/>
          </a:xfrm>
          <a:custGeom>
            <a:avLst/>
            <a:gdLst/>
            <a:ahLst/>
            <a:cxnLst/>
            <a:rect l="l" t="t" r="r" b="b"/>
            <a:pathLst>
              <a:path w="5287835" h="7567563">
                <a:moveTo>
                  <a:pt x="0" y="0"/>
                </a:moveTo>
                <a:lnTo>
                  <a:pt x="5287835" y="0"/>
                </a:lnTo>
                <a:lnTo>
                  <a:pt x="5287835" y="7567563"/>
                </a:lnTo>
                <a:lnTo>
                  <a:pt x="0" y="7567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09600" y="328392"/>
            <a:ext cx="16622910" cy="1024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72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How does an MP get their job?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96000" y="2019300"/>
            <a:ext cx="1158240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02641" lvl="1" indent="-457200" algn="l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MPs are elected by the public during a General Election, which usually happens every five years</a:t>
            </a:r>
          </a:p>
          <a:p>
            <a:pPr marL="457200" indent="-457200" algn="l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02641" lvl="1" indent="-457200" algn="l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Each MP represents a constituency — a local area in the UK</a:t>
            </a:r>
          </a:p>
          <a:p>
            <a:pPr marL="457200" indent="-457200" algn="l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02641" lvl="1" indent="-457200" algn="l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Candidates usually belong to a political party, but some stand as independents</a:t>
            </a:r>
          </a:p>
          <a:p>
            <a:pPr marL="457200" indent="-457200" algn="l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02641" lvl="1" indent="-457200" algn="l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person who gets the most votes in each constituency becomes the MP</a:t>
            </a:r>
          </a:p>
          <a:p>
            <a:pPr marL="457200" indent="-457200" algn="l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02641" lvl="1" indent="-457200" algn="l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leader of the party with the most MPs is usually asked to form a government — and becomes the Prime Minister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05800" y="2324101"/>
            <a:ext cx="9677400" cy="6568212"/>
          </a:xfrm>
          <a:custGeom>
            <a:avLst/>
            <a:gdLst/>
            <a:ahLst/>
            <a:cxnLst/>
            <a:rect l="l" t="t" r="r" b="b"/>
            <a:pathLst>
              <a:path w="8978156" h="6297113">
                <a:moveTo>
                  <a:pt x="0" y="0"/>
                </a:moveTo>
                <a:lnTo>
                  <a:pt x="8978157" y="0"/>
                </a:lnTo>
                <a:lnTo>
                  <a:pt x="8978157" y="6297113"/>
                </a:lnTo>
                <a:lnTo>
                  <a:pt x="0" y="6297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304801" y="1394688"/>
            <a:ext cx="7620000" cy="8679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3228" lvl="1" indent="-221614" algn="l">
              <a:lnSpc>
                <a:spcPts val="3366"/>
              </a:lnSpc>
              <a:spcBef>
                <a:spcPct val="0"/>
              </a:spcBef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There are two constituencies in Portsmouth – Portsmouth North and Portsmouth South</a:t>
            </a:r>
          </a:p>
          <a:p>
            <a:pPr marL="443228" lvl="1" indent="-221614" algn="l">
              <a:lnSpc>
                <a:spcPts val="3366"/>
              </a:lnSpc>
              <a:spcBef>
                <a:spcPct val="0"/>
              </a:spcBef>
              <a:buFont typeface="Arial"/>
              <a:buChar char="•"/>
            </a:pPr>
            <a:endParaRPr lang="en-US" sz="2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43228" lvl="1" indent="-221614" algn="l">
              <a:lnSpc>
                <a:spcPts val="3366"/>
              </a:lnSpc>
              <a:spcBef>
                <a:spcPct val="0"/>
              </a:spcBef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Constituency population around </a:t>
            </a:r>
            <a:r>
              <a:rPr lang="en-US" sz="2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73,700 registered voters</a:t>
            </a:r>
          </a:p>
          <a:p>
            <a:pPr algn="l">
              <a:lnSpc>
                <a:spcPts val="3366"/>
              </a:lnSpc>
              <a:spcBef>
                <a:spcPct val="0"/>
              </a:spcBef>
            </a:pPr>
            <a:endParaRPr lang="en-US" sz="22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443228" lvl="1" indent="-221614" algn="l">
              <a:lnSpc>
                <a:spcPts val="3366"/>
              </a:lnSpc>
              <a:spcBef>
                <a:spcPct val="0"/>
              </a:spcBef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Stephen receives around </a:t>
            </a:r>
            <a:r>
              <a:rPr lang="en-US" sz="2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17,000</a:t>
            </a:r>
            <a:r>
              <a:rPr lang="en-US" sz="2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emails</a:t>
            </a:r>
            <a:r>
              <a:rPr lang="en-US" sz="2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per year from constituents</a:t>
            </a:r>
          </a:p>
          <a:p>
            <a:pPr algn="l">
              <a:lnSpc>
                <a:spcPts val="3366"/>
              </a:lnSpc>
              <a:spcBef>
                <a:spcPct val="0"/>
              </a:spcBef>
            </a:pPr>
            <a:endParaRPr lang="en-US" sz="2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43228" lvl="1" indent="-221614" algn="l">
              <a:lnSpc>
                <a:spcPts val="3366"/>
              </a:lnSpc>
              <a:spcBef>
                <a:spcPct val="0"/>
              </a:spcBef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Each year Stephen, with help of his small team, help approximately </a:t>
            </a:r>
            <a:r>
              <a:rPr lang="en-US" sz="22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7,500 individual </a:t>
            </a:r>
            <a:r>
              <a:rPr lang="en-US" sz="2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people with their problems</a:t>
            </a:r>
          </a:p>
          <a:p>
            <a:pPr algn="l">
              <a:lnSpc>
                <a:spcPts val="3366"/>
              </a:lnSpc>
              <a:spcBef>
                <a:spcPct val="0"/>
              </a:spcBef>
            </a:pPr>
            <a:endParaRPr lang="en-US" sz="2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43228" lvl="1" indent="-221614" algn="l">
              <a:lnSpc>
                <a:spcPts val="3366"/>
              </a:lnSpc>
              <a:spcBef>
                <a:spcPct val="0"/>
              </a:spcBef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Most common topics include </a:t>
            </a:r>
            <a:r>
              <a:rPr lang="en-US" sz="2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housing and immigration</a:t>
            </a:r>
            <a:r>
              <a:rPr lang="en-US" sz="2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</a:t>
            </a:r>
            <a:r>
              <a:rPr lang="en-US" sz="2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but constituents contact Stephen about everything—from bumblebees to assisted dying</a:t>
            </a:r>
          </a:p>
          <a:p>
            <a:pPr algn="l">
              <a:lnSpc>
                <a:spcPts val="3366"/>
              </a:lnSpc>
              <a:spcBef>
                <a:spcPct val="0"/>
              </a:spcBef>
            </a:pPr>
            <a:endParaRPr lang="en-US" sz="220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43228" lvl="1" indent="-221614" algn="l">
              <a:lnSpc>
                <a:spcPts val="3366"/>
              </a:lnSpc>
              <a:spcBef>
                <a:spcPct val="0"/>
              </a:spcBef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Stephen’s job is to try to represent all voices— balancing local everyday issues and national debates.</a:t>
            </a:r>
          </a:p>
          <a:p>
            <a:pPr algn="l">
              <a:lnSpc>
                <a:spcPts val="3366"/>
              </a:lnSpc>
              <a:spcBef>
                <a:spcPct val="0"/>
              </a:spcBef>
            </a:pPr>
            <a:endParaRPr lang="en-US" sz="2052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62000" y="369983"/>
            <a:ext cx="16763999" cy="1024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72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Portsmouth South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5E581C65A066468FD5B3DC5C57C730" ma:contentTypeVersion="18" ma:contentTypeDescription="Create a new document." ma:contentTypeScope="" ma:versionID="3de65289e505daaf6fbb9b9584aa2101">
  <xsd:schema xmlns:xsd="http://www.w3.org/2001/XMLSchema" xmlns:xs="http://www.w3.org/2001/XMLSchema" xmlns:p="http://schemas.microsoft.com/office/2006/metadata/properties" xmlns:ns2="ee58e2f3-dd6d-42fa-9547-9ff5859db0ec" xmlns:ns3="b40f44fc-fa31-47c5-abe9-b1797a50f67b" xmlns:ns4="4600776d-0a3c-44b4-bff2-0ceaafb13046" targetNamespace="http://schemas.microsoft.com/office/2006/metadata/properties" ma:root="true" ma:fieldsID="0432e5ba41a8ede5af2ee1c63ae1d490" ns2:_="" ns3:_="" ns4:_="">
    <xsd:import namespace="ee58e2f3-dd6d-42fa-9547-9ff5859db0ec"/>
    <xsd:import namespace="b40f44fc-fa31-47c5-abe9-b1797a50f67b"/>
    <xsd:import namespace="4600776d-0a3c-44b4-bff2-0ceaafb130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58e2f3-dd6d-42fa-9547-9ff5859db0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b37f91c-4bb8-4ab3-bc5a-cd87538154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f44fc-fa31-47c5-abe9-b1797a50f67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0776d-0a3c-44b4-bff2-0ceaafb13046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7c2033df-3c28-44c5-a597-fa3ac1738387}" ma:internalName="TaxCatchAll" ma:showField="CatchAllData" ma:web="b40f44fc-fa31-47c5-abe9-b1797a50f6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e58e2f3-dd6d-42fa-9547-9ff5859db0ec">
      <Terms xmlns="http://schemas.microsoft.com/office/infopath/2007/PartnerControls"/>
    </lcf76f155ced4ddcb4097134ff3c332f>
    <TaxCatchAll xmlns="4600776d-0a3c-44b4-bff2-0ceaafb13046" xsi:nil="true"/>
  </documentManagement>
</p:properties>
</file>

<file path=customXml/itemProps1.xml><?xml version="1.0" encoding="utf-8"?>
<ds:datastoreItem xmlns:ds="http://schemas.openxmlformats.org/officeDocument/2006/customXml" ds:itemID="{EF801492-C142-40B2-BB47-06327B5DBF62}"/>
</file>

<file path=customXml/itemProps2.xml><?xml version="1.0" encoding="utf-8"?>
<ds:datastoreItem xmlns:ds="http://schemas.openxmlformats.org/officeDocument/2006/customXml" ds:itemID="{0633EF81-169F-4BB9-9DDA-63311BCDBD20}"/>
</file>

<file path=customXml/itemProps3.xml><?xml version="1.0" encoding="utf-8"?>
<ds:datastoreItem xmlns:ds="http://schemas.openxmlformats.org/officeDocument/2006/customXml" ds:itemID="{C2A2BEEA-2976-4A3D-BA57-DC141BD2E6FD}"/>
</file>

<file path=docMetadata/LabelInfo.xml><?xml version="1.0" encoding="utf-8"?>
<clbl:labelList xmlns:clbl="http://schemas.microsoft.com/office/2020/mipLabelMetadata">
  <clbl:label id="{1ce6dd9e-b337-4088-be5e-8dbbec04b34a}" enabled="0" method="" siteId="{1ce6dd9e-b337-4088-be5e-8dbbec04b34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150</TotalTime>
  <Words>1010</Words>
  <Application>Microsoft Office PowerPoint</Application>
  <PresentationFormat>Custom</PresentationFormat>
  <Paragraphs>158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Open Sans Bold</vt:lpstr>
      <vt:lpstr>Open Sans</vt:lpstr>
      <vt:lpstr>Wingdings</vt:lpstr>
      <vt:lpstr>Open Sans Semi-Bold</vt:lpstr>
      <vt:lpstr>Arial</vt:lpstr>
      <vt:lpstr>Lato Bold Italics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Parliamentary Week</dc:title>
  <cp:lastModifiedBy>CARPENTER, Lorna</cp:lastModifiedBy>
  <cp:revision>1</cp:revision>
  <dcterms:created xsi:type="dcterms:W3CDTF">2006-08-16T00:00:00Z</dcterms:created>
  <dcterms:modified xsi:type="dcterms:W3CDTF">2025-11-21T16:05:21Z</dcterms:modified>
  <dc:identifier>DAGuGgp5DIs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0x010100F75E581C65A066468FD5B3DC5C57C730</vt:lpwstr>
  </property>
  <property fmtid="{D5CDD505-2E9C-101B-9397-08002B2CF9AE}" pid="3" name="MediaServiceImageTags">
    <vt:lpwstr/>
  </property>
</Properties>
</file>